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20104100" cy="11315700"/>
  <p:notesSz cx="20104100" cy="11315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7867"/>
            <a:ext cx="17088486" cy="23762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6792"/>
            <a:ext cx="14072870" cy="2828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840105" cy="125730"/>
          </a:xfrm>
          <a:custGeom>
            <a:avLst/>
            <a:gdLst/>
            <a:ahLst/>
            <a:cxnLst/>
            <a:rect l="l" t="t" r="r" b="b"/>
            <a:pathLst>
              <a:path w="840105" h="125730">
                <a:moveTo>
                  <a:pt x="839743" y="0"/>
                </a:moveTo>
                <a:lnTo>
                  <a:pt x="0" y="0"/>
                </a:lnTo>
                <a:lnTo>
                  <a:pt x="0" y="125650"/>
                </a:lnTo>
                <a:lnTo>
                  <a:pt x="839743" y="125650"/>
                </a:lnTo>
                <a:lnTo>
                  <a:pt x="839743" y="0"/>
                </a:lnTo>
                <a:close/>
              </a:path>
            </a:pathLst>
          </a:custGeom>
          <a:solidFill>
            <a:srgbClr val="FE7C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39743" y="0"/>
            <a:ext cx="6451600" cy="125730"/>
          </a:xfrm>
          <a:custGeom>
            <a:avLst/>
            <a:gdLst/>
            <a:ahLst/>
            <a:cxnLst/>
            <a:rect l="l" t="t" r="r" b="b"/>
            <a:pathLst>
              <a:path w="6451600" h="125730">
                <a:moveTo>
                  <a:pt x="6451320" y="0"/>
                </a:moveTo>
                <a:lnTo>
                  <a:pt x="0" y="0"/>
                </a:lnTo>
                <a:lnTo>
                  <a:pt x="0" y="125650"/>
                </a:lnTo>
                <a:lnTo>
                  <a:pt x="6451320" y="125650"/>
                </a:lnTo>
                <a:lnTo>
                  <a:pt x="6451320" y="0"/>
                </a:lnTo>
                <a:close/>
              </a:path>
            </a:pathLst>
          </a:custGeom>
          <a:solidFill>
            <a:srgbClr val="245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291065" y="0"/>
            <a:ext cx="1134745" cy="125730"/>
          </a:xfrm>
          <a:custGeom>
            <a:avLst/>
            <a:gdLst/>
            <a:ahLst/>
            <a:cxnLst/>
            <a:rect l="l" t="t" r="r" b="b"/>
            <a:pathLst>
              <a:path w="1134745" h="125730">
                <a:moveTo>
                  <a:pt x="1134310" y="0"/>
                </a:moveTo>
                <a:lnTo>
                  <a:pt x="0" y="0"/>
                </a:lnTo>
                <a:lnTo>
                  <a:pt x="0" y="125650"/>
                </a:lnTo>
                <a:lnTo>
                  <a:pt x="1134310" y="125650"/>
                </a:lnTo>
                <a:lnTo>
                  <a:pt x="1134310" y="0"/>
                </a:lnTo>
                <a:close/>
              </a:path>
            </a:pathLst>
          </a:custGeom>
          <a:solidFill>
            <a:srgbClr val="0C32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8461405" y="0"/>
            <a:ext cx="1642745" cy="124460"/>
          </a:xfrm>
          <a:custGeom>
            <a:avLst/>
            <a:gdLst/>
            <a:ahLst/>
            <a:cxnLst/>
            <a:rect l="l" t="t" r="r" b="b"/>
            <a:pathLst>
              <a:path w="1642744" h="124460">
                <a:moveTo>
                  <a:pt x="0" y="123986"/>
                </a:moveTo>
                <a:lnTo>
                  <a:pt x="1642694" y="123986"/>
                </a:lnTo>
                <a:lnTo>
                  <a:pt x="1642694" y="0"/>
                </a:lnTo>
                <a:lnTo>
                  <a:pt x="0" y="0"/>
                </a:lnTo>
                <a:lnTo>
                  <a:pt x="0" y="123986"/>
                </a:lnTo>
                <a:close/>
              </a:path>
            </a:pathLst>
          </a:custGeom>
          <a:solidFill>
            <a:srgbClr val="FE7C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8425366" y="0"/>
            <a:ext cx="10036175" cy="125730"/>
          </a:xfrm>
          <a:custGeom>
            <a:avLst/>
            <a:gdLst/>
            <a:ahLst/>
            <a:cxnLst/>
            <a:rect l="l" t="t" r="r" b="b"/>
            <a:pathLst>
              <a:path w="10036175" h="125730">
                <a:moveTo>
                  <a:pt x="10036039" y="0"/>
                </a:moveTo>
                <a:lnTo>
                  <a:pt x="0" y="0"/>
                </a:lnTo>
                <a:lnTo>
                  <a:pt x="0" y="125650"/>
                </a:lnTo>
                <a:lnTo>
                  <a:pt x="10036039" y="125650"/>
                </a:lnTo>
                <a:lnTo>
                  <a:pt x="10036039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632" y="905255"/>
            <a:ext cx="1673352" cy="304800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0587300" y="123986"/>
            <a:ext cx="9517380" cy="11184890"/>
          </a:xfrm>
          <a:custGeom>
            <a:avLst/>
            <a:gdLst/>
            <a:ahLst/>
            <a:cxnLst/>
            <a:rect l="l" t="t" r="r" b="b"/>
            <a:pathLst>
              <a:path w="9517380" h="11184890">
                <a:moveTo>
                  <a:pt x="9516798" y="0"/>
                </a:moveTo>
                <a:lnTo>
                  <a:pt x="0" y="0"/>
                </a:lnTo>
                <a:lnTo>
                  <a:pt x="0" y="11184571"/>
                </a:lnTo>
                <a:lnTo>
                  <a:pt x="9516798" y="11184571"/>
                </a:lnTo>
                <a:lnTo>
                  <a:pt x="9516798" y="0"/>
                </a:lnTo>
                <a:close/>
              </a:path>
            </a:pathLst>
          </a:custGeom>
          <a:solidFill>
            <a:srgbClr val="0C32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2611"/>
            <a:ext cx="8745284" cy="7468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2611"/>
            <a:ext cx="8745284" cy="7468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840105" cy="125730"/>
          </a:xfrm>
          <a:custGeom>
            <a:avLst/>
            <a:gdLst/>
            <a:ahLst/>
            <a:cxnLst/>
            <a:rect l="l" t="t" r="r" b="b"/>
            <a:pathLst>
              <a:path w="840105" h="125730">
                <a:moveTo>
                  <a:pt x="839743" y="0"/>
                </a:moveTo>
                <a:lnTo>
                  <a:pt x="0" y="0"/>
                </a:lnTo>
                <a:lnTo>
                  <a:pt x="0" y="125650"/>
                </a:lnTo>
                <a:lnTo>
                  <a:pt x="839743" y="125650"/>
                </a:lnTo>
                <a:lnTo>
                  <a:pt x="839743" y="0"/>
                </a:lnTo>
                <a:close/>
              </a:path>
            </a:pathLst>
          </a:custGeom>
          <a:solidFill>
            <a:srgbClr val="FE7C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39743" y="0"/>
            <a:ext cx="6451600" cy="125730"/>
          </a:xfrm>
          <a:custGeom>
            <a:avLst/>
            <a:gdLst/>
            <a:ahLst/>
            <a:cxnLst/>
            <a:rect l="l" t="t" r="r" b="b"/>
            <a:pathLst>
              <a:path w="6451600" h="125730">
                <a:moveTo>
                  <a:pt x="6451320" y="0"/>
                </a:moveTo>
                <a:lnTo>
                  <a:pt x="0" y="0"/>
                </a:lnTo>
                <a:lnTo>
                  <a:pt x="0" y="125650"/>
                </a:lnTo>
                <a:lnTo>
                  <a:pt x="6451320" y="125650"/>
                </a:lnTo>
                <a:lnTo>
                  <a:pt x="6451320" y="0"/>
                </a:lnTo>
                <a:close/>
              </a:path>
            </a:pathLst>
          </a:custGeom>
          <a:solidFill>
            <a:srgbClr val="245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291065" y="0"/>
            <a:ext cx="1134745" cy="125730"/>
          </a:xfrm>
          <a:custGeom>
            <a:avLst/>
            <a:gdLst/>
            <a:ahLst/>
            <a:cxnLst/>
            <a:rect l="l" t="t" r="r" b="b"/>
            <a:pathLst>
              <a:path w="1134745" h="125730">
                <a:moveTo>
                  <a:pt x="1134310" y="0"/>
                </a:moveTo>
                <a:lnTo>
                  <a:pt x="0" y="0"/>
                </a:lnTo>
                <a:lnTo>
                  <a:pt x="0" y="125650"/>
                </a:lnTo>
                <a:lnTo>
                  <a:pt x="1134310" y="125650"/>
                </a:lnTo>
                <a:lnTo>
                  <a:pt x="1134310" y="0"/>
                </a:lnTo>
                <a:close/>
              </a:path>
            </a:pathLst>
          </a:custGeom>
          <a:solidFill>
            <a:srgbClr val="0C32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8461405" y="0"/>
            <a:ext cx="1642745" cy="124460"/>
          </a:xfrm>
          <a:custGeom>
            <a:avLst/>
            <a:gdLst/>
            <a:ahLst/>
            <a:cxnLst/>
            <a:rect l="l" t="t" r="r" b="b"/>
            <a:pathLst>
              <a:path w="1642744" h="124460">
                <a:moveTo>
                  <a:pt x="0" y="123986"/>
                </a:moveTo>
                <a:lnTo>
                  <a:pt x="1642694" y="123986"/>
                </a:lnTo>
                <a:lnTo>
                  <a:pt x="1642694" y="0"/>
                </a:lnTo>
                <a:lnTo>
                  <a:pt x="0" y="0"/>
                </a:lnTo>
                <a:lnTo>
                  <a:pt x="0" y="123986"/>
                </a:lnTo>
                <a:close/>
              </a:path>
            </a:pathLst>
          </a:custGeom>
          <a:solidFill>
            <a:srgbClr val="FE7C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8425366" y="0"/>
            <a:ext cx="10036175" cy="125730"/>
          </a:xfrm>
          <a:custGeom>
            <a:avLst/>
            <a:gdLst/>
            <a:ahLst/>
            <a:cxnLst/>
            <a:rect l="l" t="t" r="r" b="b"/>
            <a:pathLst>
              <a:path w="10036175" h="125730">
                <a:moveTo>
                  <a:pt x="10036039" y="0"/>
                </a:moveTo>
                <a:lnTo>
                  <a:pt x="0" y="0"/>
                </a:lnTo>
                <a:lnTo>
                  <a:pt x="0" y="125650"/>
                </a:lnTo>
                <a:lnTo>
                  <a:pt x="10036039" y="125650"/>
                </a:lnTo>
                <a:lnTo>
                  <a:pt x="10036039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5632" y="905255"/>
            <a:ext cx="1673352" cy="3048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89627" y="3427476"/>
            <a:ext cx="17124844" cy="2052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2611"/>
            <a:ext cx="18093690" cy="7468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23601"/>
            <a:ext cx="6433312" cy="56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23601"/>
            <a:ext cx="4623943" cy="56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23601"/>
            <a:ext cx="4623943" cy="56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Relationship Id="rId4" Type="http://schemas.openxmlformats.org/officeDocument/2006/relationships/hyperlink" Target="http://www.bdo.com/" TargetMode="Externa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11255"/>
            <a:chOff x="0" y="0"/>
            <a:chExt cx="20104100" cy="113112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1112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632" y="905255"/>
              <a:ext cx="1673352" cy="30480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0725232" y="5802884"/>
            <a:ext cx="65144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Accelerate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retail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transformation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10">
                <a:solidFill>
                  <a:srgbClr val="FFFFFF"/>
                </a:solidFill>
                <a:latin typeface="Trebuchet MS"/>
                <a:cs typeface="Trebuchet MS"/>
              </a:rPr>
              <a:t>end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70">
                <a:solidFill>
                  <a:srgbClr val="FFFFFF"/>
                </a:solidFill>
                <a:latin typeface="Trebuchet MS"/>
                <a:cs typeface="Trebuchet MS"/>
              </a:rPr>
              <a:t>end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725232" y="6755815"/>
            <a:ext cx="3623945" cy="408940"/>
          </a:xfrm>
          <a:prstGeom prst="rect">
            <a:avLst/>
          </a:prstGeom>
          <a:solidFill>
            <a:srgbClr val="FE7C3F"/>
          </a:solidFill>
        </p:spPr>
        <p:txBody>
          <a:bodyPr wrap="square" lIns="0" tIns="85725" rIns="0" bIns="0" rtlCol="0" vert="horz">
            <a:spAutoFit/>
          </a:bodyPr>
          <a:lstStyle/>
          <a:p>
            <a:pPr marL="770255">
              <a:lnSpc>
                <a:spcPct val="100000"/>
              </a:lnSpc>
              <a:spcBef>
                <a:spcPts val="675"/>
              </a:spcBef>
            </a:pPr>
            <a:r>
              <a:rPr dirty="0" sz="1400" spc="65">
                <a:latin typeface="Trebuchet MS"/>
                <a:cs typeface="Trebuchet MS"/>
              </a:rPr>
              <a:t>Find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out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 spc="120">
                <a:latin typeface="Trebuchet MS"/>
                <a:cs typeface="Trebuchet MS"/>
              </a:rPr>
              <a:t>how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with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SUSE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1120" rIns="0" bIns="0" rtlCol="0" vert="horz">
            <a:spAutoFit/>
          </a:bodyPr>
          <a:lstStyle/>
          <a:p>
            <a:pPr marL="9235440" marR="5080">
              <a:lnSpc>
                <a:spcPts val="7800"/>
              </a:lnSpc>
              <a:spcBef>
                <a:spcPts val="560"/>
              </a:spcBef>
            </a:pPr>
            <a:r>
              <a:rPr dirty="0" spc="365"/>
              <a:t>Personalizing</a:t>
            </a:r>
            <a:r>
              <a:rPr dirty="0" spc="-325"/>
              <a:t> </a:t>
            </a:r>
            <a:r>
              <a:rPr dirty="0" spc="-2080"/>
              <a:t>your
store</a:t>
            </a:r>
            <a:r>
              <a:rPr dirty="0" spc="175"/>
              <a:t> of</a:t>
            </a:r>
            <a:r>
              <a:rPr dirty="0" spc="-320"/>
              <a:t> </a:t>
            </a:r>
            <a:r>
              <a:rPr dirty="0" spc="300"/>
              <a:t>the</a:t>
            </a:r>
            <a:r>
              <a:rPr dirty="0" spc="-335"/>
              <a:t> </a:t>
            </a:r>
            <a:r>
              <a:rPr dirty="0" spc="180"/>
              <a:t>future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23986"/>
            <a:ext cx="20104100" cy="11187430"/>
            <a:chOff x="0" y="123986"/>
            <a:chExt cx="20104100" cy="111874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638541"/>
              <a:ext cx="10597151" cy="467001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6583" y="6635495"/>
              <a:ext cx="8202168" cy="467563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587300" y="123986"/>
              <a:ext cx="9517380" cy="11184890"/>
            </a:xfrm>
            <a:custGeom>
              <a:avLst/>
              <a:gdLst/>
              <a:ahLst/>
              <a:cxnLst/>
              <a:rect l="l" t="t" r="r" b="b"/>
              <a:pathLst>
                <a:path w="9517380" h="11184890">
                  <a:moveTo>
                    <a:pt x="9516798" y="0"/>
                  </a:moveTo>
                  <a:lnTo>
                    <a:pt x="0" y="0"/>
                  </a:lnTo>
                  <a:lnTo>
                    <a:pt x="0" y="11184571"/>
                  </a:lnTo>
                  <a:lnTo>
                    <a:pt x="9516798" y="11184571"/>
                  </a:lnTo>
                  <a:lnTo>
                    <a:pt x="9516798" y="0"/>
                  </a:lnTo>
                  <a:close/>
                </a:path>
              </a:pathLst>
            </a:custGeom>
            <a:solidFill>
              <a:srgbClr val="0C32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1758423" y="1636268"/>
            <a:ext cx="3378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Five</a:t>
            </a:r>
            <a:r>
              <a:rPr dirty="0" sz="24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retail</a:t>
            </a:r>
            <a:r>
              <a:rPr dirty="0" sz="24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imperatives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966268" y="2848863"/>
            <a:ext cx="6165850" cy="72390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18500"/>
              </a:lnSpc>
              <a:spcBef>
                <a:spcPts val="50"/>
              </a:spcBef>
            </a:pPr>
            <a:r>
              <a:rPr dirty="0" sz="1300" b="1">
                <a:solidFill>
                  <a:srgbClr val="FFFFFF"/>
                </a:solidFill>
                <a:latin typeface="Century Gothic"/>
                <a:cs typeface="Century Gothic"/>
              </a:rPr>
              <a:t>Agility</a:t>
            </a:r>
            <a:r>
              <a:rPr dirty="0" sz="1300" spc="32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300" b="1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dirty="0" sz="1300" spc="325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300" b="1">
                <a:solidFill>
                  <a:srgbClr val="FFFFFF"/>
                </a:solidFill>
                <a:latin typeface="Century Gothic"/>
                <a:cs typeface="Century Gothic"/>
              </a:rPr>
              <a:t>flexibility.</a:t>
            </a:r>
            <a:r>
              <a:rPr dirty="0" sz="1300" spc="40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Post-pandemic,</a:t>
            </a:r>
            <a:r>
              <a:rPr dirty="0" sz="1300" spc="3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customer</a:t>
            </a:r>
            <a:r>
              <a:rPr dirty="0" sz="1300" spc="3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expectations</a:t>
            </a:r>
            <a:r>
              <a:rPr dirty="0" sz="1300" spc="3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continue</a:t>
            </a:r>
            <a:r>
              <a:rPr dirty="0" sz="1300" spc="4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560">
                <a:solidFill>
                  <a:srgbClr val="FFFFFF"/>
                </a:solidFill>
                <a:latin typeface="Lucida Sans Unicode"/>
                <a:cs typeface="Lucida Sans Unicode"/>
              </a:rPr>
              <a:t>to
evolve.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3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order</a:t>
            </a:r>
            <a:r>
              <a:rPr dirty="0" sz="13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provide</a:t>
            </a:r>
            <a:r>
              <a:rPr dirty="0" sz="130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3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best</a:t>
            </a:r>
            <a:r>
              <a:rPr dirty="0" sz="13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experiences</a:t>
            </a:r>
            <a:r>
              <a:rPr dirty="0" sz="13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possible,</a:t>
            </a:r>
            <a:r>
              <a:rPr dirty="0" sz="13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further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tech
implementation</a:t>
            </a:r>
            <a:r>
              <a:rPr dirty="0" sz="13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130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1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must.</a:t>
            </a:r>
            <a:r>
              <a:rPr dirty="0" sz="13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dirty="0" sz="130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requires</a:t>
            </a:r>
            <a:r>
              <a:rPr dirty="0" sz="13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1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Lucida Sans Unicode"/>
                <a:cs typeface="Lucida Sans Unicode"/>
              </a:rPr>
              <a:t>flexible</a:t>
            </a:r>
            <a:r>
              <a:rPr dirty="0" sz="130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core.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967840" y="2721356"/>
            <a:ext cx="61658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70">
                <a:solidFill>
                  <a:srgbClr val="30BA78"/>
                </a:solidFill>
                <a:latin typeface="Trebuchet MS"/>
                <a:cs typeface="Trebuchet MS"/>
              </a:rPr>
              <a:t>01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1771128" y="2727664"/>
            <a:ext cx="1026160" cy="41910"/>
          </a:xfrm>
          <a:custGeom>
            <a:avLst/>
            <a:gdLst/>
            <a:ahLst/>
            <a:cxnLst/>
            <a:rect l="l" t="t" r="r" b="b"/>
            <a:pathLst>
              <a:path w="1026159" h="41910">
                <a:moveTo>
                  <a:pt x="1026146" y="0"/>
                </a:moveTo>
                <a:lnTo>
                  <a:pt x="0" y="0"/>
                </a:lnTo>
                <a:lnTo>
                  <a:pt x="0" y="41882"/>
                </a:lnTo>
                <a:lnTo>
                  <a:pt x="1026146" y="41882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2966268" y="4500879"/>
            <a:ext cx="6118860" cy="72390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algn="just" marL="12700" marR="5080">
              <a:lnSpc>
                <a:spcPct val="118500"/>
              </a:lnSpc>
              <a:spcBef>
                <a:spcPts val="50"/>
              </a:spcBef>
            </a:pPr>
            <a:r>
              <a:rPr dirty="0" sz="1300" b="1">
                <a:solidFill>
                  <a:srgbClr val="FFFFFF"/>
                </a:solidFill>
                <a:latin typeface="Century Gothic"/>
                <a:cs typeface="Century Gothic"/>
              </a:rPr>
              <a:t>Retail</a:t>
            </a:r>
            <a:r>
              <a:rPr dirty="0" sz="1300" spc="18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300" spc="70" b="1">
                <a:solidFill>
                  <a:srgbClr val="FFFFFF"/>
                </a:solidFill>
                <a:latin typeface="Century Gothic"/>
                <a:cs typeface="Century Gothic"/>
              </a:rPr>
              <a:t>at</a:t>
            </a:r>
            <a:r>
              <a:rPr dirty="0" sz="1300" spc="17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300" b="1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dirty="0" sz="1300" spc="175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300" b="1">
                <a:solidFill>
                  <a:srgbClr val="FFFFFF"/>
                </a:solidFill>
                <a:latin typeface="Century Gothic"/>
                <a:cs typeface="Century Gothic"/>
              </a:rPr>
              <a:t>Edge.</a:t>
            </a:r>
            <a:r>
              <a:rPr dirty="0" sz="1300" spc="175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Going</a:t>
            </a:r>
            <a:r>
              <a:rPr dirty="0" sz="13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digital</a:t>
            </a:r>
            <a:r>
              <a:rPr dirty="0" sz="1300" spc="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13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not</a:t>
            </a:r>
            <a:r>
              <a:rPr dirty="0" sz="1300" spc="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enough.</a:t>
            </a:r>
            <a:r>
              <a:rPr dirty="0" sz="1300" spc="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It’s</a:t>
            </a:r>
            <a:r>
              <a:rPr dirty="0" sz="13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now</a:t>
            </a:r>
            <a:r>
              <a:rPr dirty="0" sz="13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about</a:t>
            </a:r>
            <a:r>
              <a:rPr dirty="0" sz="1300" spc="40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1300" spc="-434">
                <a:solidFill>
                  <a:srgbClr val="FFFFFF"/>
                </a:solidFill>
                <a:latin typeface="Lucida Sans Unicode"/>
                <a:cs typeface="Lucida Sans Unicode"/>
              </a:rPr>
              <a:t>consumer
experience</a:t>
            </a:r>
            <a:r>
              <a:rPr dirty="0" sz="1300" spc="3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differentiation</a:t>
            </a:r>
            <a:r>
              <a:rPr dirty="0" sz="130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and,</a:t>
            </a:r>
            <a:r>
              <a:rPr dirty="0" sz="1300" spc="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5">
                <a:solidFill>
                  <a:srgbClr val="FFFFFF"/>
                </a:solidFill>
                <a:latin typeface="Lucida Sans Unicode"/>
                <a:cs typeface="Lucida Sans Unicode"/>
              </a:rPr>
              <a:t>much</a:t>
            </a:r>
            <a:r>
              <a:rPr dirty="0" sz="1300" spc="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1300" spc="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1300" spc="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will</a:t>
            </a:r>
            <a:r>
              <a:rPr dirty="0" sz="1300" spc="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Lucida Sans Unicode"/>
                <a:cs typeface="Lucida Sans Unicode"/>
              </a:rPr>
              <a:t>happen</a:t>
            </a:r>
            <a:r>
              <a:rPr dirty="0" sz="1300" spc="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5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dirty="0" sz="1300" spc="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300" spc="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Edge,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at
the</a:t>
            </a:r>
            <a:r>
              <a:rPr dirty="0" sz="1300" spc="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closest</a:t>
            </a:r>
            <a:r>
              <a:rPr dirty="0" sz="1300" spc="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point</a:t>
            </a:r>
            <a:r>
              <a:rPr dirty="0" sz="1300" spc="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300" spc="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customer.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967840" y="4382515"/>
            <a:ext cx="75501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320">
                <a:solidFill>
                  <a:srgbClr val="30BA78"/>
                </a:solidFill>
                <a:latin typeface="Trebuchet MS"/>
                <a:cs typeface="Trebuchet MS"/>
              </a:rPr>
              <a:t>02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1771128" y="4388138"/>
            <a:ext cx="1026160" cy="41910"/>
          </a:xfrm>
          <a:custGeom>
            <a:avLst/>
            <a:gdLst/>
            <a:ahLst/>
            <a:cxnLst/>
            <a:rect l="l" t="t" r="r" b="b"/>
            <a:pathLst>
              <a:path w="1026159" h="41910">
                <a:moveTo>
                  <a:pt x="1026146" y="0"/>
                </a:moveTo>
                <a:lnTo>
                  <a:pt x="0" y="0"/>
                </a:lnTo>
                <a:lnTo>
                  <a:pt x="0" y="41882"/>
                </a:lnTo>
                <a:lnTo>
                  <a:pt x="1026146" y="41882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2966268" y="6158991"/>
            <a:ext cx="6182360" cy="72390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18500"/>
              </a:lnSpc>
              <a:spcBef>
                <a:spcPts val="50"/>
              </a:spcBef>
            </a:pPr>
            <a:r>
              <a:rPr dirty="0" sz="1300" spc="55" b="1">
                <a:solidFill>
                  <a:srgbClr val="FFFFFF"/>
                </a:solidFill>
                <a:latin typeface="Century Gothic"/>
                <a:cs typeface="Century Gothic"/>
              </a:rPr>
              <a:t>Cost</a:t>
            </a:r>
            <a:r>
              <a:rPr dirty="0" sz="1300" spc="14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300" spc="60" b="1">
                <a:solidFill>
                  <a:srgbClr val="FFFFFF"/>
                </a:solidFill>
                <a:latin typeface="Century Gothic"/>
                <a:cs typeface="Century Gothic"/>
              </a:rPr>
              <a:t>transformation.</a:t>
            </a:r>
            <a:r>
              <a:rPr dirty="0" sz="1300" spc="21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Running</a:t>
            </a:r>
            <a:r>
              <a:rPr dirty="0" sz="1300" spc="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85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1300" spc="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omni-</a:t>
            </a:r>
            <a:r>
              <a:rPr dirty="0" sz="1300" spc="50">
                <a:solidFill>
                  <a:srgbClr val="FFFFFF"/>
                </a:solidFill>
                <a:latin typeface="Lucida Sans Unicode"/>
                <a:cs typeface="Lucida Sans Unicode"/>
              </a:rPr>
              <a:t>channel</a:t>
            </a:r>
            <a:r>
              <a:rPr dirty="0" sz="1300" spc="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operation</a:t>
            </a:r>
            <a:r>
              <a:rPr dirty="0" sz="1300" spc="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300" spc="6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305">
                <a:solidFill>
                  <a:srgbClr val="FFFFFF"/>
                </a:solidFill>
                <a:latin typeface="Lucida Sans Unicode"/>
                <a:cs typeface="Lucida Sans Unicode"/>
              </a:rPr>
              <a:t>assigning
capital</a:t>
            </a:r>
            <a:r>
              <a:rPr dirty="0" sz="13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further</a:t>
            </a:r>
            <a:r>
              <a:rPr dirty="0" sz="13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innovate</a:t>
            </a:r>
            <a:r>
              <a:rPr dirty="0" sz="13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70">
                <a:solidFill>
                  <a:srgbClr val="FFFFFF"/>
                </a:solidFill>
                <a:latin typeface="Lucida Sans Unicode"/>
                <a:cs typeface="Lucida Sans Unicode"/>
              </a:rPr>
              <a:t>means</a:t>
            </a:r>
            <a:r>
              <a:rPr dirty="0" sz="13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cost</a:t>
            </a:r>
            <a:r>
              <a:rPr dirty="0" sz="13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efficiency</a:t>
            </a:r>
            <a:r>
              <a:rPr dirty="0" sz="13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will</a:t>
            </a:r>
            <a:r>
              <a:rPr dirty="0" sz="13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5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dirty="0" sz="13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5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dirty="0" sz="13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3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heart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of
future</a:t>
            </a:r>
            <a:r>
              <a:rPr dirty="0" sz="1300" spc="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organizational</a:t>
            </a:r>
            <a:r>
              <a:rPr dirty="0" sz="1300" spc="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strategy.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967840" y="6037579"/>
            <a:ext cx="76517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345">
                <a:solidFill>
                  <a:srgbClr val="30BA78"/>
                </a:solidFill>
                <a:latin typeface="Trebuchet MS"/>
                <a:cs typeface="Trebuchet MS"/>
              </a:rPr>
              <a:t>03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1771128" y="6044422"/>
            <a:ext cx="1026160" cy="41910"/>
          </a:xfrm>
          <a:custGeom>
            <a:avLst/>
            <a:gdLst/>
            <a:ahLst/>
            <a:cxnLst/>
            <a:rect l="l" t="t" r="r" b="b"/>
            <a:pathLst>
              <a:path w="1026159" h="41910">
                <a:moveTo>
                  <a:pt x="1026146" y="0"/>
                </a:moveTo>
                <a:lnTo>
                  <a:pt x="0" y="0"/>
                </a:lnTo>
                <a:lnTo>
                  <a:pt x="0" y="41882"/>
                </a:lnTo>
                <a:lnTo>
                  <a:pt x="1026146" y="41882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2966268" y="7820152"/>
            <a:ext cx="6021705" cy="72390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18500"/>
              </a:lnSpc>
              <a:spcBef>
                <a:spcPts val="50"/>
              </a:spcBef>
            </a:pPr>
            <a:r>
              <a:rPr dirty="0" sz="1300" spc="20" b="1">
                <a:solidFill>
                  <a:srgbClr val="FFFFFF"/>
                </a:solidFill>
                <a:latin typeface="Century Gothic"/>
                <a:cs typeface="Century Gothic"/>
              </a:rPr>
              <a:t>R</a:t>
            </a:r>
            <a:r>
              <a:rPr dirty="0" sz="1300" spc="20" b="1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dirty="0" sz="1300" spc="90" b="1">
                <a:solidFill>
                  <a:srgbClr val="FFFFFF"/>
                </a:solidFill>
                <a:latin typeface="Century Gothic"/>
                <a:cs typeface="Century Gothic"/>
              </a:rPr>
              <a:t>si</a:t>
            </a:r>
            <a:r>
              <a:rPr dirty="0" sz="1300" spc="45" b="1">
                <a:solidFill>
                  <a:srgbClr val="FFFFFF"/>
                </a:solidFill>
                <a:latin typeface="Century Gothic"/>
                <a:cs typeface="Century Gothic"/>
              </a:rPr>
              <a:t>li</a:t>
            </a:r>
            <a:r>
              <a:rPr dirty="0" sz="1300" spc="-40" b="1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dirty="0" sz="1300" spc="75" b="1">
                <a:solidFill>
                  <a:srgbClr val="FFFFFF"/>
                </a:solidFill>
                <a:latin typeface="Century Gothic"/>
                <a:cs typeface="Century Gothic"/>
              </a:rPr>
              <a:t>n</a:t>
            </a:r>
            <a:r>
              <a:rPr dirty="0" sz="1300" spc="-45" b="1">
                <a:solidFill>
                  <a:srgbClr val="FFFFFF"/>
                </a:solidFill>
                <a:latin typeface="Century Gothic"/>
                <a:cs typeface="Century Gothic"/>
              </a:rPr>
              <a:t>c</a:t>
            </a:r>
            <a:r>
              <a:rPr dirty="0" sz="1300" spc="-40" b="1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dirty="0" sz="1300" spc="-30" b="1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dirty="0" sz="1300" spc="12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-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1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-60">
                <a:solidFill>
                  <a:srgbClr val="FFFFFF"/>
                </a:solidFill>
                <a:latin typeface="Lucida Sans Unicode"/>
                <a:cs typeface="Lucida Sans Unicode"/>
              </a:rPr>
              <a:t>il</a:t>
            </a:r>
            <a:r>
              <a:rPr dirty="0" sz="1300" spc="7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-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1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4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7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6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300" spc="5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7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1300" spc="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-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2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300" spc="7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300" spc="5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-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-45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300" spc="50">
                <a:solidFill>
                  <a:srgbClr val="FFFFFF"/>
                </a:solidFill>
                <a:latin typeface="Lucida Sans Unicode"/>
                <a:cs typeface="Lucida Sans Unicode"/>
              </a:rPr>
              <a:t>fa</a:t>
            </a:r>
            <a:r>
              <a:rPr dirty="0" sz="1300" spc="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-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30">
                <a:solidFill>
                  <a:srgbClr val="FFFFFF"/>
                </a:solidFill>
                <a:latin typeface="Lucida Sans Unicode"/>
                <a:cs typeface="Lucida Sans Unicode"/>
              </a:rPr>
              <a:t>tr</a:t>
            </a:r>
            <a:r>
              <a:rPr dirty="0" sz="1300" spc="1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3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1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114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300" spc="-4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-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3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1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10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6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459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300" spc="-47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300" spc="-55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300" spc="-5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-51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-555">
                <a:solidFill>
                  <a:srgbClr val="FFFFFF"/>
                </a:solidFill>
                <a:latin typeface="Lucida Sans Unicode"/>
                <a:cs typeface="Lucida Sans Unicode"/>
              </a:rPr>
              <a:t>-
</a:t>
            </a:r>
            <a:r>
              <a:rPr dirty="0" sz="1300" spc="-50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-49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1300" spc="-434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-55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300" spc="-459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1300" spc="-49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-480">
                <a:solidFill>
                  <a:srgbClr val="FFFFFF"/>
                </a:solidFill>
                <a:latin typeface="Lucida Sans Unicode"/>
                <a:cs typeface="Lucida Sans Unicode"/>
              </a:rPr>
              <a:t>nu</a:t>
            </a:r>
            <a:r>
              <a:rPr dirty="0" sz="1300" spc="-52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-4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300" spc="-1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1300" spc="1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-14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dirty="0" sz="13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-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16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3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300" spc="-5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300" spc="-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-155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13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1300" spc="4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300" spc="-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3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7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10">
                <a:solidFill>
                  <a:srgbClr val="FFFFFF"/>
                </a:solidFill>
                <a:latin typeface="Lucida Sans Unicode"/>
                <a:cs typeface="Lucida Sans Unicode"/>
              </a:rPr>
              <a:t>ss</a:t>
            </a:r>
            <a:r>
              <a:rPr dirty="0" sz="1300" spc="-45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300" spc="3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300" spc="3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-6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-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-6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135">
                <a:solidFill>
                  <a:srgbClr val="FFFFFF"/>
                </a:solidFill>
                <a:latin typeface="Lucida Sans Unicode"/>
                <a:cs typeface="Lucida Sans Unicode"/>
              </a:rPr>
              <a:t>ca</a:t>
            </a:r>
            <a:r>
              <a:rPr dirty="0" sz="1300" spc="-6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3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Lucida Sans Unicode"/>
                <a:cs typeface="Lucida Sans Unicode"/>
              </a:rPr>
              <a:t>app</a:t>
            </a:r>
            <a:r>
              <a:rPr dirty="0" sz="1300" spc="3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300" spc="-5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114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-5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3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-9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-55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13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2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300" spc="114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300" spc="2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13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as
</a:t>
            </a:r>
            <a:r>
              <a:rPr dirty="0" sz="1300" spc="20">
                <a:solidFill>
                  <a:srgbClr val="FFFFFF"/>
                </a:solidFill>
                <a:latin typeface="Lucida Sans Unicode"/>
                <a:cs typeface="Lucida Sans Unicode"/>
              </a:rPr>
              <a:t>SAP</a:t>
            </a:r>
            <a:r>
              <a:rPr dirty="0" sz="1300" spc="-155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130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4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7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6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30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1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10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13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300" spc="4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30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10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6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30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300" spc="30">
                <a:solidFill>
                  <a:srgbClr val="FFFFFF"/>
                </a:solidFill>
                <a:latin typeface="Lucida Sans Unicode"/>
                <a:cs typeface="Lucida Sans Unicode"/>
              </a:rPr>
              <a:t>nn</a:t>
            </a:r>
            <a:r>
              <a:rPr dirty="0" sz="1300" spc="-5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3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6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130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4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30">
                <a:solidFill>
                  <a:srgbClr val="FFFFFF"/>
                </a:solidFill>
                <a:latin typeface="Lucida Sans Unicode"/>
                <a:cs typeface="Lucida Sans Unicode"/>
              </a:rPr>
              <a:t>un</a:t>
            </a:r>
            <a:r>
              <a:rPr dirty="0" sz="1300" spc="6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30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1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300" spc="1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300" spc="2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300" spc="5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1300" spc="-14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1967840" y="7689595"/>
            <a:ext cx="79756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470">
                <a:solidFill>
                  <a:srgbClr val="30BA78"/>
                </a:solidFill>
                <a:latin typeface="Trebuchet MS"/>
                <a:cs typeface="Trebuchet MS"/>
              </a:rPr>
              <a:t>04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11771128" y="7694321"/>
            <a:ext cx="1026160" cy="41910"/>
          </a:xfrm>
          <a:custGeom>
            <a:avLst/>
            <a:gdLst/>
            <a:ahLst/>
            <a:cxnLst/>
            <a:rect l="l" t="t" r="r" b="b"/>
            <a:pathLst>
              <a:path w="1026159" h="41909">
                <a:moveTo>
                  <a:pt x="1026146" y="0"/>
                </a:moveTo>
                <a:lnTo>
                  <a:pt x="0" y="0"/>
                </a:lnTo>
                <a:lnTo>
                  <a:pt x="0" y="41884"/>
                </a:lnTo>
                <a:lnTo>
                  <a:pt x="1026146" y="41884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12966268" y="9475216"/>
            <a:ext cx="5366385" cy="726440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40"/>
              </a:spcBef>
            </a:pPr>
            <a:r>
              <a:rPr dirty="0" sz="1300" spc="35" b="1">
                <a:solidFill>
                  <a:srgbClr val="FFFFFF"/>
                </a:solidFill>
                <a:latin typeface="Century Gothic"/>
                <a:cs typeface="Century Gothic"/>
              </a:rPr>
              <a:t>Se</a:t>
            </a:r>
            <a:r>
              <a:rPr dirty="0" sz="1300" spc="-50" b="1">
                <a:solidFill>
                  <a:srgbClr val="FFFFFF"/>
                </a:solidFill>
                <a:latin typeface="Century Gothic"/>
                <a:cs typeface="Century Gothic"/>
              </a:rPr>
              <a:t>c</a:t>
            </a:r>
            <a:r>
              <a:rPr dirty="0" sz="1300" spc="75" b="1">
                <a:solidFill>
                  <a:srgbClr val="FFFFFF"/>
                </a:solidFill>
                <a:latin typeface="Century Gothic"/>
                <a:cs typeface="Century Gothic"/>
              </a:rPr>
              <a:t>u</a:t>
            </a:r>
            <a:r>
              <a:rPr dirty="0" sz="1300" spc="100" b="1">
                <a:solidFill>
                  <a:srgbClr val="FFFFFF"/>
                </a:solidFill>
                <a:latin typeface="Century Gothic"/>
                <a:cs typeface="Century Gothic"/>
              </a:rPr>
              <a:t>r</a:t>
            </a:r>
            <a:r>
              <a:rPr dirty="0" sz="1300" spc="45" b="1">
                <a:solidFill>
                  <a:srgbClr val="FFFFFF"/>
                </a:solidFill>
                <a:latin typeface="Century Gothic"/>
                <a:cs typeface="Century Gothic"/>
              </a:rPr>
              <a:t>i</a:t>
            </a:r>
            <a:r>
              <a:rPr dirty="0" sz="1300" spc="45" b="1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dirty="0" sz="1300" spc="95" b="1">
                <a:solidFill>
                  <a:srgbClr val="FFFFFF"/>
                </a:solidFill>
                <a:latin typeface="Century Gothic"/>
                <a:cs typeface="Century Gothic"/>
              </a:rPr>
              <a:t>y</a:t>
            </a:r>
            <a:r>
              <a:rPr dirty="0" sz="1300" spc="-30" b="1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dirty="0" sz="1300" spc="145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-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-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1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-5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-6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300" spc="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300" spc="-3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1300" spc="-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1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-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-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8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300" spc="6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300" spc="-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7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1300" spc="5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114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300" spc="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12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1300" spc="7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1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300" spc="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1300" spc="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-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-5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-45">
                <a:solidFill>
                  <a:srgbClr val="FFFFFF"/>
                </a:solidFill>
                <a:latin typeface="Lucida Sans Unicode"/>
                <a:cs typeface="Lucida Sans Unicode"/>
              </a:rPr>
              <a:t>z</a:t>
            </a:r>
            <a:r>
              <a:rPr dirty="0" sz="1300" spc="-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6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3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30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-28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-28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300" spc="-385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300" spc="-33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-3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-385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300" spc="-32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-30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-30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300" spc="-665">
                <a:solidFill>
                  <a:srgbClr val="FFFFFF"/>
                </a:solidFill>
                <a:latin typeface="Lucida Sans Unicode"/>
                <a:cs typeface="Lucida Sans Unicode"/>
              </a:rPr>
              <a:t>,
</a:t>
            </a:r>
            <a:r>
              <a:rPr dirty="0" sz="1300" spc="-34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300" spc="-33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-30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-3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-27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-2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300" spc="-3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-39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-30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-31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13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4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300" spc="7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-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1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-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45">
                <a:solidFill>
                  <a:srgbClr val="FFFFFF"/>
                </a:solidFill>
                <a:latin typeface="Lucida Sans Unicode"/>
                <a:cs typeface="Lucida Sans Unicode"/>
              </a:rPr>
              <a:t>ion</a:t>
            </a:r>
            <a:r>
              <a:rPr dirty="0" sz="1300" spc="3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-6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30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3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114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300" spc="30">
                <a:solidFill>
                  <a:srgbClr val="FFFFFF"/>
                </a:solidFill>
                <a:latin typeface="Lucida Sans Unicode"/>
                <a:cs typeface="Lucida Sans Unicode"/>
              </a:rPr>
              <a:t>hn</a:t>
            </a:r>
            <a:r>
              <a:rPr dirty="0" sz="1300" spc="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-5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300" spc="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6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1300" spc="5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1300" spc="-155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130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300" spc="-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7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-5">
                <a:solidFill>
                  <a:srgbClr val="FFFFFF"/>
                </a:solidFill>
                <a:latin typeface="Lucida Sans Unicode"/>
                <a:cs typeface="Lucida Sans Unicode"/>
              </a:rPr>
              <a:t>ll</a:t>
            </a:r>
            <a:r>
              <a:rPr dirty="0" sz="1300" spc="-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114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300" spc="-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10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-6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300" spc="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300" spc="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7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300" spc="5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-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-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5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130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7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75">
                <a:solidFill>
                  <a:srgbClr val="FFFFFF"/>
                </a:solidFill>
                <a:latin typeface="Lucida Sans Unicode"/>
                <a:cs typeface="Lucida Sans Unicode"/>
              </a:rPr>
              <a:t>d
</a:t>
            </a:r>
            <a:r>
              <a:rPr dirty="0" sz="1300" spc="6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300" spc="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-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3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12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1300" spc="6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-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300" spc="-3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1300" spc="-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12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1300" spc="1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-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5">
                <a:solidFill>
                  <a:srgbClr val="FFFFFF"/>
                </a:solidFill>
                <a:latin typeface="Lucida Sans Unicode"/>
                <a:cs typeface="Lucida Sans Unicode"/>
              </a:rPr>
              <a:t>io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-3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3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1300" spc="4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300" spc="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-6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14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-1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1300" spc="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-14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1967840" y="9344659"/>
            <a:ext cx="79311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470">
                <a:solidFill>
                  <a:srgbClr val="30BA78"/>
                </a:solidFill>
                <a:latin typeface="Trebuchet MS"/>
                <a:cs typeface="Trebuchet MS"/>
              </a:rPr>
              <a:t>05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11771128" y="9350499"/>
            <a:ext cx="1026160" cy="41910"/>
          </a:xfrm>
          <a:custGeom>
            <a:avLst/>
            <a:gdLst/>
            <a:ahLst/>
            <a:cxnLst/>
            <a:rect l="l" t="t" r="r" b="b"/>
            <a:pathLst>
              <a:path w="1026159" h="41909">
                <a:moveTo>
                  <a:pt x="1026146" y="0"/>
                </a:moveTo>
                <a:lnTo>
                  <a:pt x="0" y="0"/>
                </a:lnTo>
                <a:lnTo>
                  <a:pt x="0" y="41884"/>
                </a:lnTo>
                <a:lnTo>
                  <a:pt x="1026146" y="41884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856382" y="2702560"/>
            <a:ext cx="3923665" cy="318643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137795">
              <a:lnSpc>
                <a:spcPct val="116900"/>
              </a:lnSpc>
              <a:spcBef>
                <a:spcPts val="75"/>
              </a:spcBef>
            </a:pP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-5">
                <a:solidFill>
                  <a:srgbClr val="0C322C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4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10">
                <a:solidFill>
                  <a:srgbClr val="0C322C"/>
                </a:solidFill>
                <a:latin typeface="Lucida Sans Unicode"/>
                <a:cs typeface="Lucida Sans Unicode"/>
              </a:rPr>
              <a:t>h</a:t>
            </a:r>
            <a:r>
              <a:rPr dirty="0" sz="1300" spc="80">
                <a:solidFill>
                  <a:srgbClr val="0C322C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4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95">
                <a:solidFill>
                  <a:srgbClr val="0C322C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90">
                <a:solidFill>
                  <a:srgbClr val="0C322C"/>
                </a:solidFill>
                <a:latin typeface="Lucida Sans Unicode"/>
                <a:cs typeface="Lucida Sans Unicode"/>
              </a:rPr>
              <a:t>c</a:t>
            </a:r>
            <a:r>
              <a:rPr dirty="0" sz="1300" spc="35">
                <a:solidFill>
                  <a:srgbClr val="0C322C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30">
                <a:solidFill>
                  <a:srgbClr val="0C322C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35">
                <a:solidFill>
                  <a:srgbClr val="0C322C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120">
                <a:solidFill>
                  <a:srgbClr val="0C322C"/>
                </a:solidFill>
                <a:latin typeface="Lucida Sans Unicode"/>
                <a:cs typeface="Lucida Sans Unicode"/>
              </a:rPr>
              <a:t>m</a:t>
            </a:r>
            <a:r>
              <a:rPr dirty="0" sz="1300" spc="50">
                <a:solidFill>
                  <a:srgbClr val="0C322C"/>
                </a:solidFill>
                <a:latin typeface="Lucida Sans Unicode"/>
                <a:cs typeface="Lucida Sans Unicode"/>
              </a:rPr>
              <a:t>y</a:t>
            </a:r>
            <a:r>
              <a:rPr dirty="0" sz="1300" spc="5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5">
                <a:solidFill>
                  <a:srgbClr val="0C322C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120">
                <a:solidFill>
                  <a:srgbClr val="0C322C"/>
                </a:solidFill>
                <a:latin typeface="Lucida Sans Unicode"/>
                <a:cs typeface="Lucida Sans Unicode"/>
              </a:rPr>
              <a:t>m</a:t>
            </a:r>
            <a:r>
              <a:rPr dirty="0" sz="1300" spc="10">
                <a:solidFill>
                  <a:srgbClr val="0C322C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10">
                <a:solidFill>
                  <a:srgbClr val="0C322C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60">
                <a:solidFill>
                  <a:srgbClr val="0C322C"/>
                </a:solidFill>
                <a:latin typeface="Lucida Sans Unicode"/>
                <a:cs typeface="Lucida Sans Unicode"/>
              </a:rPr>
              <a:t>g</a:t>
            </a:r>
            <a:r>
              <a:rPr dirty="0" sz="1300" spc="40">
                <a:solidFill>
                  <a:srgbClr val="0C322C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45">
                <a:solidFill>
                  <a:srgbClr val="0C322C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4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55">
                <a:solidFill>
                  <a:srgbClr val="0C322C"/>
                </a:solidFill>
                <a:latin typeface="Lucida Sans Unicode"/>
                <a:cs typeface="Lucida Sans Unicode"/>
              </a:rPr>
              <a:t>f</a:t>
            </a:r>
            <a:r>
              <a:rPr dirty="0" sz="1300" spc="-55">
                <a:solidFill>
                  <a:srgbClr val="0C322C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35">
                <a:solidFill>
                  <a:srgbClr val="0C322C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125">
                <a:solidFill>
                  <a:srgbClr val="0C322C"/>
                </a:solidFill>
                <a:latin typeface="Lucida Sans Unicode"/>
                <a:cs typeface="Lucida Sans Unicode"/>
              </a:rPr>
              <a:t>m</a:t>
            </a:r>
            <a:r>
              <a:rPr dirty="0" sz="1300" spc="5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10">
                <a:solidFill>
                  <a:srgbClr val="0C322C"/>
                </a:solidFill>
                <a:latin typeface="Lucida Sans Unicode"/>
                <a:cs typeface="Lucida Sans Unicode"/>
              </a:rPr>
              <a:t>h</a:t>
            </a:r>
            <a:r>
              <a:rPr dirty="0" sz="1300" spc="80">
                <a:solidFill>
                  <a:srgbClr val="0C322C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4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405">
                <a:solidFill>
                  <a:srgbClr val="0C322C"/>
                </a:solidFill>
                <a:latin typeface="Lucida Sans Unicode"/>
                <a:cs typeface="Lucida Sans Unicode"/>
              </a:rPr>
              <a:t>C</a:t>
            </a:r>
            <a:r>
              <a:rPr dirty="0" sz="1300" spc="-390">
                <a:solidFill>
                  <a:srgbClr val="0C322C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-475">
                <a:solidFill>
                  <a:srgbClr val="0C322C"/>
                </a:solidFill>
                <a:latin typeface="Lucida Sans Unicode"/>
                <a:cs typeface="Lucida Sans Unicode"/>
              </a:rPr>
              <a:t>V</a:t>
            </a:r>
            <a:r>
              <a:rPr dirty="0" sz="1300" spc="-455">
                <a:solidFill>
                  <a:srgbClr val="0C322C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-500">
                <a:solidFill>
                  <a:srgbClr val="0C322C"/>
                </a:solidFill>
                <a:latin typeface="Lucida Sans Unicode"/>
                <a:cs typeface="Lucida Sans Unicode"/>
              </a:rPr>
              <a:t>D</a:t>
            </a:r>
            <a:r>
              <a:rPr dirty="0" sz="1300" spc="-495">
                <a:solidFill>
                  <a:srgbClr val="0C322C"/>
                </a:solidFill>
                <a:latin typeface="Lucida Sans Unicode"/>
                <a:cs typeface="Lucida Sans Unicode"/>
              </a:rPr>
              <a:t>-</a:t>
            </a:r>
            <a:r>
              <a:rPr dirty="0" sz="1300" spc="-725">
                <a:solidFill>
                  <a:srgbClr val="0C322C"/>
                </a:solidFill>
                <a:latin typeface="Lucida Sans Unicode"/>
                <a:cs typeface="Lucida Sans Unicode"/>
              </a:rPr>
              <a:t>19
</a:t>
            </a:r>
            <a:r>
              <a:rPr dirty="0" sz="1300" spc="-375">
                <a:solidFill>
                  <a:srgbClr val="0C322C"/>
                </a:solidFill>
                <a:latin typeface="Lucida Sans Unicode"/>
                <a:cs typeface="Lucida Sans Unicode"/>
              </a:rPr>
              <a:t>pa</a:t>
            </a:r>
            <a:r>
              <a:rPr dirty="0" sz="1300" spc="-365">
                <a:solidFill>
                  <a:srgbClr val="0C322C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-380">
                <a:solidFill>
                  <a:srgbClr val="0C322C"/>
                </a:solidFill>
                <a:latin typeface="Lucida Sans Unicode"/>
                <a:cs typeface="Lucida Sans Unicode"/>
              </a:rPr>
              <a:t>d</a:t>
            </a:r>
            <a:r>
              <a:rPr dirty="0" sz="1300" spc="-395">
                <a:solidFill>
                  <a:srgbClr val="0C322C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-330">
                <a:solidFill>
                  <a:srgbClr val="0C322C"/>
                </a:solidFill>
                <a:latin typeface="Lucida Sans Unicode"/>
                <a:cs typeface="Lucida Sans Unicode"/>
              </a:rPr>
              <a:t>m</a:t>
            </a:r>
            <a:r>
              <a:rPr dirty="0" sz="1300" spc="-505">
                <a:solidFill>
                  <a:srgbClr val="0C322C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-330">
                <a:solidFill>
                  <a:srgbClr val="0C322C"/>
                </a:solidFill>
                <a:latin typeface="Lucida Sans Unicode"/>
                <a:cs typeface="Lucida Sans Unicode"/>
              </a:rPr>
              <a:t>c</a:t>
            </a:r>
            <a:r>
              <a:rPr dirty="0" sz="1300" spc="6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80">
                <a:solidFill>
                  <a:srgbClr val="0C322C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100">
                <a:solidFill>
                  <a:srgbClr val="0C322C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60">
                <a:solidFill>
                  <a:srgbClr val="0C322C"/>
                </a:solidFill>
                <a:latin typeface="Lucida Sans Unicode"/>
                <a:cs typeface="Lucida Sans Unicode"/>
              </a:rPr>
              <a:t>d</a:t>
            </a:r>
            <a:r>
              <a:rPr dirty="0" sz="1300" spc="7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0">
                <a:solidFill>
                  <a:srgbClr val="0C322C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40">
                <a:solidFill>
                  <a:srgbClr val="0C322C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60">
                <a:solidFill>
                  <a:srgbClr val="0C322C"/>
                </a:solidFill>
                <a:latin typeface="Lucida Sans Unicode"/>
                <a:cs typeface="Lucida Sans Unicode"/>
              </a:rPr>
              <a:t>w</a:t>
            </a:r>
            <a:r>
              <a:rPr dirty="0" sz="1300" spc="7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70">
                <a:solidFill>
                  <a:srgbClr val="0C322C"/>
                </a:solidFill>
                <a:latin typeface="Lucida Sans Unicode"/>
                <a:cs typeface="Lucida Sans Unicode"/>
              </a:rPr>
              <a:t>d</a:t>
            </a:r>
            <a:r>
              <a:rPr dirty="0" sz="1300" spc="55">
                <a:solidFill>
                  <a:srgbClr val="0C322C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120">
                <a:solidFill>
                  <a:srgbClr val="0C322C"/>
                </a:solidFill>
                <a:latin typeface="Lucida Sans Unicode"/>
                <a:cs typeface="Lucida Sans Unicode"/>
              </a:rPr>
              <a:t>m</a:t>
            </a:r>
            <a:r>
              <a:rPr dirty="0" sz="1300" spc="35">
                <a:solidFill>
                  <a:srgbClr val="0C322C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5">
                <a:solidFill>
                  <a:srgbClr val="0C322C"/>
                </a:solidFill>
                <a:latin typeface="Lucida Sans Unicode"/>
                <a:cs typeface="Lucida Sans Unicode"/>
              </a:rPr>
              <a:t>g</a:t>
            </a:r>
            <a:r>
              <a:rPr dirty="0" sz="1300" spc="5">
                <a:solidFill>
                  <a:srgbClr val="0C322C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75">
                <a:solidFill>
                  <a:srgbClr val="0C322C"/>
                </a:solidFill>
                <a:latin typeface="Lucida Sans Unicode"/>
                <a:cs typeface="Lucida Sans Unicode"/>
              </a:rPr>
              <a:t>ap</a:t>
            </a:r>
            <a:r>
              <a:rPr dirty="0" sz="1300" spc="85">
                <a:solidFill>
                  <a:srgbClr val="0C322C"/>
                </a:solidFill>
                <a:latin typeface="Lucida Sans Unicode"/>
                <a:cs typeface="Lucida Sans Unicode"/>
              </a:rPr>
              <a:t>h</a:t>
            </a:r>
            <a:r>
              <a:rPr dirty="0" sz="1300" spc="-55">
                <a:solidFill>
                  <a:srgbClr val="0C322C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120">
                <a:solidFill>
                  <a:srgbClr val="0C322C"/>
                </a:solidFill>
                <a:latin typeface="Lucida Sans Unicode"/>
                <a:cs typeface="Lucida Sans Unicode"/>
              </a:rPr>
              <a:t>c</a:t>
            </a:r>
            <a:r>
              <a:rPr dirty="0" sz="1300" spc="7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55">
                <a:solidFill>
                  <a:srgbClr val="0C322C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75">
                <a:solidFill>
                  <a:srgbClr val="0C322C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75">
                <a:solidFill>
                  <a:srgbClr val="0C322C"/>
                </a:solidFill>
                <a:latin typeface="Lucida Sans Unicode"/>
                <a:cs typeface="Lucida Sans Unicode"/>
              </a:rPr>
              <a:t>d
</a:t>
            </a:r>
            <a:r>
              <a:rPr dirty="0" sz="1300" spc="25">
                <a:solidFill>
                  <a:srgbClr val="0C322C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30">
                <a:solidFill>
                  <a:srgbClr val="0C322C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114">
                <a:solidFill>
                  <a:srgbClr val="0C322C"/>
                </a:solidFill>
                <a:latin typeface="Lucida Sans Unicode"/>
                <a:cs typeface="Lucida Sans Unicode"/>
              </a:rPr>
              <a:t>c</a:t>
            </a:r>
            <a:r>
              <a:rPr dirty="0" sz="1300" spc="30">
                <a:solidFill>
                  <a:srgbClr val="0C322C"/>
                </a:solidFill>
                <a:latin typeface="Lucida Sans Unicode"/>
                <a:cs typeface="Lucida Sans Unicode"/>
              </a:rPr>
              <a:t>hn</a:t>
            </a:r>
            <a:r>
              <a:rPr dirty="0" sz="1300" spc="35">
                <a:solidFill>
                  <a:srgbClr val="0C322C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-55">
                <a:solidFill>
                  <a:srgbClr val="0C322C"/>
                </a:solidFill>
                <a:latin typeface="Lucida Sans Unicode"/>
                <a:cs typeface="Lucida Sans Unicode"/>
              </a:rPr>
              <a:t>l</a:t>
            </a:r>
            <a:r>
              <a:rPr dirty="0" sz="1300" spc="35">
                <a:solidFill>
                  <a:srgbClr val="0C322C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60">
                <a:solidFill>
                  <a:srgbClr val="0C322C"/>
                </a:solidFill>
                <a:latin typeface="Lucida Sans Unicode"/>
                <a:cs typeface="Lucida Sans Unicode"/>
              </a:rPr>
              <a:t>g</a:t>
            </a:r>
            <a:r>
              <a:rPr dirty="0" sz="1300" spc="-55">
                <a:solidFill>
                  <a:srgbClr val="0C322C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114">
                <a:solidFill>
                  <a:srgbClr val="0C322C"/>
                </a:solidFill>
                <a:latin typeface="Lucida Sans Unicode"/>
                <a:cs typeface="Lucida Sans Unicode"/>
              </a:rPr>
              <a:t>c</a:t>
            </a:r>
            <a:r>
              <a:rPr dirty="0" sz="1300" spc="155">
                <a:solidFill>
                  <a:srgbClr val="0C322C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-60">
                <a:solidFill>
                  <a:srgbClr val="0C322C"/>
                </a:solidFill>
                <a:latin typeface="Lucida Sans Unicode"/>
                <a:cs typeface="Lucida Sans Unicode"/>
              </a:rPr>
              <a:t>l</a:t>
            </a:r>
            <a:r>
              <a:rPr dirty="0" sz="1300" spc="7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10">
                <a:solidFill>
                  <a:srgbClr val="0C322C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25">
                <a:solidFill>
                  <a:srgbClr val="0C322C"/>
                </a:solidFill>
                <a:latin typeface="Lucida Sans Unicode"/>
                <a:cs typeface="Lucida Sans Unicode"/>
              </a:rPr>
              <a:t>h</a:t>
            </a:r>
            <a:r>
              <a:rPr dirty="0" sz="1300" spc="-55">
                <a:solidFill>
                  <a:srgbClr val="0C322C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-60">
                <a:solidFill>
                  <a:srgbClr val="0C322C"/>
                </a:solidFill>
                <a:latin typeface="Lucida Sans Unicode"/>
                <a:cs typeface="Lucida Sans Unicode"/>
              </a:rPr>
              <a:t>f</a:t>
            </a:r>
            <a:r>
              <a:rPr dirty="0" sz="1300" spc="-15">
                <a:solidFill>
                  <a:srgbClr val="0C322C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15">
                <a:solidFill>
                  <a:srgbClr val="0C322C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7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70">
                <a:solidFill>
                  <a:srgbClr val="0C322C"/>
                </a:solidFill>
                <a:latin typeface="Lucida Sans Unicode"/>
                <a:cs typeface="Lucida Sans Unicode"/>
              </a:rPr>
              <a:t>b</a:t>
            </a:r>
            <a:r>
              <a:rPr dirty="0" sz="1300" spc="55">
                <a:solidFill>
                  <a:srgbClr val="0C322C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114">
                <a:solidFill>
                  <a:srgbClr val="0C322C"/>
                </a:solidFill>
                <a:latin typeface="Lucida Sans Unicode"/>
                <a:cs typeface="Lucida Sans Unicode"/>
              </a:rPr>
              <a:t>c</a:t>
            </a:r>
            <a:r>
              <a:rPr dirty="0" sz="1300" spc="35">
                <a:solidFill>
                  <a:srgbClr val="0C322C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120">
                <a:solidFill>
                  <a:srgbClr val="0C322C"/>
                </a:solidFill>
                <a:latin typeface="Lucida Sans Unicode"/>
                <a:cs typeface="Lucida Sans Unicode"/>
              </a:rPr>
              <a:t>m</a:t>
            </a:r>
            <a:r>
              <a:rPr dirty="0" sz="1300" spc="80">
                <a:solidFill>
                  <a:srgbClr val="0C322C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7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10">
                <a:solidFill>
                  <a:srgbClr val="0C322C"/>
                </a:solidFill>
                <a:latin typeface="Lucida Sans Unicode"/>
                <a:cs typeface="Lucida Sans Unicode"/>
              </a:rPr>
              <a:t>h</a:t>
            </a:r>
            <a:r>
              <a:rPr dirty="0" sz="1300" spc="80">
                <a:solidFill>
                  <a:srgbClr val="0C322C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7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5">
                <a:solidFill>
                  <a:srgbClr val="0C322C"/>
                </a:solidFill>
                <a:latin typeface="Lucida Sans Unicode"/>
                <a:cs typeface="Lucida Sans Unicode"/>
              </a:rPr>
              <a:t>no</a:t>
            </a: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110">
                <a:solidFill>
                  <a:srgbClr val="0C322C"/>
                </a:solidFill>
                <a:latin typeface="Lucida Sans Unicode"/>
                <a:cs typeface="Lucida Sans Unicode"/>
              </a:rPr>
              <a:t>m</a:t>
            </a:r>
            <a:r>
              <a:rPr dirty="0" sz="1300" spc="-325">
                <a:solidFill>
                  <a:srgbClr val="0C322C"/>
                </a:solidFill>
                <a:latin typeface="Lucida Sans Unicode"/>
                <a:cs typeface="Lucida Sans Unicode"/>
              </a:rPr>
              <a:t>,
</a:t>
            </a:r>
            <a:r>
              <a:rPr dirty="0" sz="1300" spc="-5">
                <a:solidFill>
                  <a:srgbClr val="0C322C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60">
                <a:solidFill>
                  <a:srgbClr val="0C322C"/>
                </a:solidFill>
                <a:latin typeface="Lucida Sans Unicode"/>
                <a:cs typeface="Lucida Sans Unicode"/>
              </a:rPr>
              <a:t>g</a:t>
            </a:r>
            <a:r>
              <a:rPr dirty="0" sz="1300" spc="155">
                <a:solidFill>
                  <a:srgbClr val="0C322C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-55">
                <a:solidFill>
                  <a:srgbClr val="0C322C"/>
                </a:solidFill>
                <a:latin typeface="Lucida Sans Unicode"/>
                <a:cs typeface="Lucida Sans Unicode"/>
              </a:rPr>
              <a:t>ni</a:t>
            </a:r>
            <a:r>
              <a:rPr dirty="0" sz="1300" spc="-80">
                <a:solidFill>
                  <a:srgbClr val="0C322C"/>
                </a:solidFill>
                <a:latin typeface="Lucida Sans Unicode"/>
                <a:cs typeface="Lucida Sans Unicode"/>
              </a:rPr>
              <a:t>z</a:t>
            </a:r>
            <a:r>
              <a:rPr dirty="0" sz="1300" spc="155">
                <a:solidFill>
                  <a:srgbClr val="0C322C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-15">
                <a:solidFill>
                  <a:srgbClr val="0C322C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5">
                <a:solidFill>
                  <a:srgbClr val="0C322C"/>
                </a:solidFill>
                <a:latin typeface="Lucida Sans Unicode"/>
                <a:cs typeface="Lucida Sans Unicode"/>
              </a:rPr>
              <a:t>ion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5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85">
                <a:solidFill>
                  <a:srgbClr val="0C322C"/>
                </a:solidFill>
                <a:latin typeface="Lucida Sans Unicode"/>
                <a:cs typeface="Lucida Sans Unicode"/>
              </a:rPr>
              <a:t>m</a:t>
            </a:r>
            <a:r>
              <a:rPr dirty="0" sz="1300" spc="60">
                <a:solidFill>
                  <a:srgbClr val="0C322C"/>
                </a:solidFill>
                <a:latin typeface="Lucida Sans Unicode"/>
                <a:cs typeface="Lucida Sans Unicode"/>
              </a:rPr>
              <a:t>u</a:t>
            </a:r>
            <a:r>
              <a:rPr dirty="0" sz="1300" spc="10">
                <a:solidFill>
                  <a:srgbClr val="0C322C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-15">
                <a:solidFill>
                  <a:srgbClr val="0C322C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6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70">
                <a:solidFill>
                  <a:srgbClr val="0C322C"/>
                </a:solidFill>
                <a:latin typeface="Lucida Sans Unicode"/>
                <a:cs typeface="Lucida Sans Unicode"/>
              </a:rPr>
              <a:t>b</a:t>
            </a:r>
            <a:r>
              <a:rPr dirty="0" sz="1300" spc="65">
                <a:solidFill>
                  <a:srgbClr val="0C322C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5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0">
                <a:solidFill>
                  <a:srgbClr val="0C322C"/>
                </a:solidFill>
                <a:latin typeface="Lucida Sans Unicode"/>
                <a:cs typeface="Lucida Sans Unicode"/>
              </a:rPr>
              <a:t>ag</a:t>
            </a:r>
            <a:r>
              <a:rPr dirty="0" sz="1300" spc="35">
                <a:solidFill>
                  <a:srgbClr val="0C322C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-55">
                <a:solidFill>
                  <a:srgbClr val="0C322C"/>
                </a:solidFill>
                <a:latin typeface="Lucida Sans Unicode"/>
                <a:cs typeface="Lucida Sans Unicode"/>
              </a:rPr>
              <a:t>l</a:t>
            </a:r>
            <a:r>
              <a:rPr dirty="0" sz="1300" spc="80">
                <a:solidFill>
                  <a:srgbClr val="0C322C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5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40">
                <a:solidFill>
                  <a:srgbClr val="0C322C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60">
                <a:solidFill>
                  <a:srgbClr val="0C322C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35">
                <a:solidFill>
                  <a:srgbClr val="0C322C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30">
                <a:solidFill>
                  <a:srgbClr val="0C322C"/>
                </a:solidFill>
                <a:latin typeface="Lucida Sans Unicode"/>
                <a:cs typeface="Lucida Sans Unicode"/>
              </a:rPr>
              <a:t>u</a:t>
            </a:r>
            <a:r>
              <a:rPr dirty="0" sz="1300" spc="60">
                <a:solidFill>
                  <a:srgbClr val="0C322C"/>
                </a:solidFill>
                <a:latin typeface="Lucida Sans Unicode"/>
                <a:cs typeface="Lucida Sans Unicode"/>
              </a:rPr>
              <a:t>g</a:t>
            </a:r>
            <a:r>
              <a:rPr dirty="0" sz="1300" spc="25">
                <a:solidFill>
                  <a:srgbClr val="0C322C"/>
                </a:solidFill>
                <a:latin typeface="Lucida Sans Unicode"/>
                <a:cs typeface="Lucida Sans Unicode"/>
              </a:rPr>
              <a:t>h</a:t>
            </a:r>
            <a:r>
              <a:rPr dirty="0" sz="1300" spc="6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5">
                <a:solidFill>
                  <a:srgbClr val="0C322C"/>
                </a:solidFill>
                <a:latin typeface="Lucida Sans Unicode"/>
                <a:cs typeface="Lucida Sans Unicode"/>
              </a:rPr>
              <a:t>to
</a:t>
            </a:r>
            <a:r>
              <a:rPr dirty="0" sz="1300" spc="10">
                <a:solidFill>
                  <a:srgbClr val="0C322C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10">
                <a:solidFill>
                  <a:srgbClr val="0C322C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10">
                <a:solidFill>
                  <a:srgbClr val="0C322C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55">
                <a:solidFill>
                  <a:srgbClr val="0C322C"/>
                </a:solidFill>
                <a:latin typeface="Lucida Sans Unicode"/>
                <a:cs typeface="Lucida Sans Unicode"/>
              </a:rPr>
              <a:t>p</a:t>
            </a:r>
            <a:r>
              <a:rPr dirty="0" sz="1300" spc="35">
                <a:solidFill>
                  <a:srgbClr val="0C322C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30">
                <a:solidFill>
                  <a:srgbClr val="0C322C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60">
                <a:solidFill>
                  <a:srgbClr val="0C322C"/>
                </a:solidFill>
                <a:latin typeface="Lucida Sans Unicode"/>
                <a:cs typeface="Lucida Sans Unicode"/>
              </a:rPr>
              <a:t>d</a:t>
            </a:r>
            <a:r>
              <a:rPr dirty="0" sz="1300" spc="6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10">
                <a:solidFill>
                  <a:srgbClr val="0C322C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7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0">
                <a:solidFill>
                  <a:srgbClr val="0C322C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60">
                <a:solidFill>
                  <a:srgbClr val="0C322C"/>
                </a:solidFill>
                <a:latin typeface="Lucida Sans Unicode"/>
                <a:cs typeface="Lucida Sans Unicode"/>
              </a:rPr>
              <a:t>v</a:t>
            </a:r>
            <a:r>
              <a:rPr dirty="0" sz="1300" spc="35">
                <a:solidFill>
                  <a:srgbClr val="0C322C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-55">
                <a:solidFill>
                  <a:srgbClr val="0C322C"/>
                </a:solidFill>
                <a:latin typeface="Lucida Sans Unicode"/>
                <a:cs typeface="Lucida Sans Unicode"/>
              </a:rPr>
              <a:t>l</a:t>
            </a:r>
            <a:r>
              <a:rPr dirty="0" sz="1300" spc="50">
                <a:solidFill>
                  <a:srgbClr val="0C322C"/>
                </a:solidFill>
                <a:latin typeface="Lucida Sans Unicode"/>
                <a:cs typeface="Lucida Sans Unicode"/>
              </a:rPr>
              <a:t>v</a:t>
            </a:r>
            <a:r>
              <a:rPr dirty="0" sz="1300" spc="-55">
                <a:solidFill>
                  <a:srgbClr val="0C322C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30">
                <a:solidFill>
                  <a:srgbClr val="0C322C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65">
                <a:solidFill>
                  <a:srgbClr val="0C322C"/>
                </a:solidFill>
                <a:latin typeface="Lucida Sans Unicode"/>
                <a:cs typeface="Lucida Sans Unicode"/>
              </a:rPr>
              <a:t>g</a:t>
            </a:r>
            <a:r>
              <a:rPr dirty="0" sz="1300" spc="6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0">
                <a:solidFill>
                  <a:srgbClr val="0C322C"/>
                </a:solidFill>
                <a:latin typeface="Lucida Sans Unicode"/>
                <a:cs typeface="Lucida Sans Unicode"/>
              </a:rPr>
              <a:t>c</a:t>
            </a:r>
            <a:r>
              <a:rPr dirty="0" sz="1300" spc="80">
                <a:solidFill>
                  <a:srgbClr val="0C322C"/>
                </a:solidFill>
                <a:latin typeface="Lucida Sans Unicode"/>
                <a:cs typeface="Lucida Sans Unicode"/>
              </a:rPr>
              <a:t>u</a:t>
            </a:r>
            <a:r>
              <a:rPr dirty="0" sz="1300" spc="10">
                <a:solidFill>
                  <a:srgbClr val="0C322C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-15">
                <a:solidFill>
                  <a:srgbClr val="0C322C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30">
                <a:solidFill>
                  <a:srgbClr val="0C322C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120">
                <a:solidFill>
                  <a:srgbClr val="0C322C"/>
                </a:solidFill>
                <a:latin typeface="Lucida Sans Unicode"/>
                <a:cs typeface="Lucida Sans Unicode"/>
              </a:rPr>
              <a:t>m</a:t>
            </a:r>
            <a:r>
              <a:rPr dirty="0" sz="1300" spc="65">
                <a:solidFill>
                  <a:srgbClr val="0C322C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-50">
                <a:solidFill>
                  <a:srgbClr val="0C322C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6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65">
                <a:solidFill>
                  <a:srgbClr val="0C322C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-60">
                <a:solidFill>
                  <a:srgbClr val="0C322C"/>
                </a:solidFill>
                <a:latin typeface="Lucida Sans Unicode"/>
                <a:cs typeface="Lucida Sans Unicode"/>
              </a:rPr>
              <a:t>x</a:t>
            </a:r>
            <a:r>
              <a:rPr dirty="0" sz="1300" spc="45">
                <a:solidFill>
                  <a:srgbClr val="0C322C"/>
                </a:solidFill>
                <a:latin typeface="Lucida Sans Unicode"/>
                <a:cs typeface="Lucida Sans Unicode"/>
              </a:rPr>
              <a:t>p</a:t>
            </a:r>
            <a:r>
              <a:rPr dirty="0" sz="1300" spc="85">
                <a:solidFill>
                  <a:srgbClr val="0C322C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80">
                <a:solidFill>
                  <a:srgbClr val="0C322C"/>
                </a:solidFill>
                <a:latin typeface="Lucida Sans Unicode"/>
                <a:cs typeface="Lucida Sans Unicode"/>
              </a:rPr>
              <a:t>c</a:t>
            </a:r>
            <a:r>
              <a:rPr dirty="0" sz="1300" spc="-25">
                <a:solidFill>
                  <a:srgbClr val="0C322C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145">
                <a:solidFill>
                  <a:srgbClr val="0C322C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-25">
                <a:solidFill>
                  <a:srgbClr val="0C322C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-65">
                <a:solidFill>
                  <a:srgbClr val="0C322C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25">
                <a:solidFill>
                  <a:srgbClr val="0C322C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20">
                <a:solidFill>
                  <a:srgbClr val="0C322C"/>
                </a:solidFill>
                <a:latin typeface="Lucida Sans Unicode"/>
                <a:cs typeface="Lucida Sans Unicode"/>
              </a:rPr>
              <a:t>n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-140">
                <a:solidFill>
                  <a:srgbClr val="0C322C"/>
                </a:solidFill>
                <a:latin typeface="Lucida Sans Unicode"/>
                <a:cs typeface="Lucida Sans Unicode"/>
              </a:rPr>
              <a:t>.</a:t>
            </a:r>
            <a:endParaRPr sz="1300">
              <a:latin typeface="Lucida Sans Unicode"/>
              <a:cs typeface="Lucida Sans Unicode"/>
            </a:endParaRPr>
          </a:p>
          <a:p>
            <a:pPr marL="12700" marR="5080">
              <a:lnSpc>
                <a:spcPct val="118000"/>
              </a:lnSpc>
              <a:spcBef>
                <a:spcPts val="1065"/>
              </a:spcBef>
            </a:pP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From</a:t>
            </a:r>
            <a:r>
              <a:rPr dirty="0" sz="1300" spc="8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fixed</a:t>
            </a:r>
            <a:r>
              <a:rPr dirty="0" sz="1300" spc="8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point</a:t>
            </a:r>
            <a:r>
              <a:rPr dirty="0" sz="1300" spc="9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of</a:t>
            </a:r>
            <a:r>
              <a:rPr dirty="0" sz="1300" spc="8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sale</a:t>
            </a:r>
            <a:r>
              <a:rPr dirty="0" sz="1300" spc="8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systems</a:t>
            </a:r>
            <a:r>
              <a:rPr dirty="0" sz="1300" spc="9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9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360">
                <a:solidFill>
                  <a:srgbClr val="0C322C"/>
                </a:solidFill>
                <a:latin typeface="Lucida Sans Unicode"/>
                <a:cs typeface="Lucida Sans Unicode"/>
              </a:rPr>
              <a:t>fully-</a:t>
            </a:r>
            <a:r>
              <a:rPr dirty="0" sz="1300" spc="-310">
                <a:solidFill>
                  <a:srgbClr val="0C322C"/>
                </a:solidFill>
                <a:latin typeface="Lucida Sans Unicode"/>
                <a:cs typeface="Lucida Sans Unicode"/>
              </a:rPr>
              <a:t>
autonomous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 shopping</a:t>
            </a:r>
            <a:r>
              <a:rPr dirty="0" sz="1300" spc="24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experiences,</a:t>
            </a:r>
            <a:r>
              <a:rPr dirty="0" sz="1300" spc="254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each
retailer</a:t>
            </a:r>
            <a:r>
              <a:rPr dirty="0" sz="1300" spc="605">
                <a:solidFill>
                  <a:srgbClr val="0C322C"/>
                </a:solidFill>
                <a:latin typeface="Lucida Sans Unicode"/>
                <a:cs typeface="Lucida Sans Unicode"/>
              </a:rPr>
              <a:t>    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will</a:t>
            </a:r>
            <a:r>
              <a:rPr dirty="0" sz="1300" spc="2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5">
                <a:solidFill>
                  <a:srgbClr val="0C322C"/>
                </a:solidFill>
                <a:latin typeface="Lucida Sans Unicode"/>
                <a:cs typeface="Lucida Sans Unicode"/>
              </a:rPr>
              <a:t>be</a:t>
            </a:r>
            <a:r>
              <a:rPr dirty="0" sz="1300" spc="1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5">
                <a:solidFill>
                  <a:srgbClr val="0C322C"/>
                </a:solidFill>
                <a:latin typeface="Lucida Sans Unicode"/>
                <a:cs typeface="Lucida Sans Unicode"/>
              </a:rPr>
              <a:t>at</a:t>
            </a:r>
            <a:r>
              <a:rPr dirty="0" sz="1300" spc="2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155">
                <a:solidFill>
                  <a:srgbClr val="0C322C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different</a:t>
            </a:r>
            <a:r>
              <a:rPr dirty="0" sz="1300" spc="2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55">
                <a:solidFill>
                  <a:srgbClr val="0C322C"/>
                </a:solidFill>
                <a:latin typeface="Lucida Sans Unicode"/>
                <a:cs typeface="Lucida Sans Unicode"/>
              </a:rPr>
              <a:t>stage</a:t>
            </a:r>
            <a:r>
              <a:rPr dirty="0" sz="1300" spc="1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on</a:t>
            </a:r>
            <a:r>
              <a:rPr dirty="0" sz="1300" spc="2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40">
                <a:solidFill>
                  <a:srgbClr val="0C322C"/>
                </a:solidFill>
                <a:latin typeface="Lucida Sans Unicode"/>
                <a:cs typeface="Lucida Sans Unicode"/>
              </a:rPr>
              <a:t>their
transformation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journey.</a:t>
            </a:r>
            <a:r>
              <a:rPr dirty="0" sz="1300" spc="3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Yet</a:t>
            </a:r>
            <a:r>
              <a:rPr dirty="0" sz="1300" spc="3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85">
                <a:solidFill>
                  <a:srgbClr val="0C322C"/>
                </a:solidFill>
                <a:latin typeface="Lucida Sans Unicode"/>
                <a:cs typeface="Lucida Sans Unicode"/>
              </a:rPr>
              <a:t>each</a:t>
            </a:r>
            <a:r>
              <a:rPr dirty="0" sz="1300" spc="3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will</a:t>
            </a:r>
            <a:r>
              <a:rPr dirty="0" sz="1300" spc="3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45">
                <a:solidFill>
                  <a:srgbClr val="0C322C"/>
                </a:solidFill>
                <a:latin typeface="Lucida Sans Unicode"/>
                <a:cs typeface="Lucida Sans Unicode"/>
              </a:rPr>
              <a:t>share
common</a:t>
            </a:r>
            <a:r>
              <a:rPr dirty="0" sz="1300" spc="400">
                <a:solidFill>
                  <a:srgbClr val="0C322C"/>
                </a:solidFill>
                <a:latin typeface="Lucida Sans Unicode"/>
                <a:cs typeface="Lucida Sans Unicode"/>
              </a:rPr>
              <a:t>  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goals</a:t>
            </a:r>
            <a:r>
              <a:rPr dirty="0" sz="1300" spc="14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225">
                <a:solidFill>
                  <a:srgbClr val="0C322C"/>
                </a:solidFill>
                <a:latin typeface="Lucida Sans Unicode"/>
                <a:cs typeface="Lucida Sans Unicode"/>
              </a:rPr>
              <a:t>–</a:t>
            </a:r>
            <a:r>
              <a:rPr dirty="0" sz="1300" spc="13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15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delight</a:t>
            </a:r>
            <a:r>
              <a:rPr dirty="0" sz="1300" spc="15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consumers,</a:t>
            </a:r>
            <a:r>
              <a:rPr dirty="0" sz="1300" spc="15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55">
                <a:solidFill>
                  <a:srgbClr val="0C322C"/>
                </a:solidFill>
                <a:latin typeface="Lucida Sans Unicode"/>
                <a:cs typeface="Lucida Sans Unicode"/>
              </a:rPr>
              <a:t>drive
efficiencies </a:t>
            </a:r>
            <a:r>
              <a:rPr dirty="0" sz="1300" spc="80">
                <a:solidFill>
                  <a:srgbClr val="0C322C"/>
                </a:solidFill>
                <a:latin typeface="Lucida Sans Unicode"/>
                <a:cs typeface="Lucida Sans Unicode"/>
              </a:rPr>
              <a:t>and</a:t>
            </a:r>
            <a:r>
              <a:rPr dirty="0" sz="1300" spc="18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open</a:t>
            </a:r>
            <a:r>
              <a:rPr dirty="0" sz="1300" spc="19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up</a:t>
            </a:r>
            <a:r>
              <a:rPr dirty="0" sz="1300" spc="17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new</a:t>
            </a:r>
            <a:r>
              <a:rPr dirty="0" sz="1300" spc="18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revenue-</a:t>
            </a: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
generating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opportunities.</a:t>
            </a:r>
            <a:r>
              <a:rPr dirty="0" sz="1300" spc="5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And</a:t>
            </a:r>
            <a:r>
              <a:rPr dirty="0" sz="1300" spc="5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85">
                <a:solidFill>
                  <a:srgbClr val="0C322C"/>
                </a:solidFill>
                <a:latin typeface="Lucida Sans Unicode"/>
                <a:cs typeface="Lucida Sans Unicode"/>
              </a:rPr>
              <a:t>each</a:t>
            </a:r>
            <a:r>
              <a:rPr dirty="0" sz="1300" spc="6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will</a:t>
            </a:r>
            <a:r>
              <a:rPr dirty="0" sz="1300" spc="6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70">
                <a:solidFill>
                  <a:srgbClr val="0C322C"/>
                </a:solidFill>
                <a:latin typeface="Lucida Sans Unicode"/>
                <a:cs typeface="Lucida Sans Unicode"/>
              </a:rPr>
              <a:t>face</a:t>
            </a:r>
            <a:r>
              <a:rPr dirty="0" sz="1300" spc="5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45">
                <a:solidFill>
                  <a:srgbClr val="0C322C"/>
                </a:solidFill>
                <a:latin typeface="Lucida Sans Unicode"/>
                <a:cs typeface="Lucida Sans Unicode"/>
              </a:rPr>
              <a:t>a
similar challenge</a:t>
            </a:r>
            <a:r>
              <a:rPr dirty="0" sz="1300" spc="10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225">
                <a:solidFill>
                  <a:srgbClr val="0C322C"/>
                </a:solidFill>
                <a:latin typeface="Lucida Sans Unicode"/>
                <a:cs typeface="Lucida Sans Unicode"/>
              </a:rPr>
              <a:t>–</a:t>
            </a:r>
            <a:r>
              <a:rPr dirty="0" sz="1300" spc="10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11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securely</a:t>
            </a:r>
            <a:r>
              <a:rPr dirty="0" sz="1300" spc="11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95">
                <a:solidFill>
                  <a:srgbClr val="0C322C"/>
                </a:solidFill>
                <a:latin typeface="Lucida Sans Unicode"/>
                <a:cs typeface="Lucida Sans Unicode"/>
              </a:rPr>
              <a:t>manage</a:t>
            </a:r>
            <a:r>
              <a:rPr dirty="0" sz="1300" spc="10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20">
                <a:solidFill>
                  <a:srgbClr val="0C322C"/>
                </a:solidFill>
                <a:latin typeface="Lucida Sans Unicode"/>
                <a:cs typeface="Lucida Sans Unicode"/>
              </a:rPr>
              <a:t>end-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217129" y="2711703"/>
            <a:ext cx="3960495" cy="2705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36525">
              <a:lnSpc>
                <a:spcPct val="115399"/>
              </a:lnSpc>
              <a:spcBef>
                <a:spcPts val="100"/>
              </a:spcBef>
            </a:pP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to-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end</a:t>
            </a:r>
            <a:r>
              <a:rPr dirty="0" sz="1300" spc="21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infrastructure</a:t>
            </a:r>
            <a:r>
              <a:rPr dirty="0" sz="1300" spc="21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while</a:t>
            </a:r>
            <a:r>
              <a:rPr dirty="0" sz="1300" spc="21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grappling</a:t>
            </a:r>
            <a:r>
              <a:rPr dirty="0" sz="1300" spc="400">
                <a:solidFill>
                  <a:srgbClr val="0C322C"/>
                </a:solidFill>
                <a:latin typeface="Lucida Sans Unicode"/>
                <a:cs typeface="Lucida Sans Unicode"/>
              </a:rPr>
              <a:t>  </a:t>
            </a:r>
            <a:r>
              <a:rPr dirty="0" sz="1300" spc="-335">
                <a:solidFill>
                  <a:srgbClr val="0C322C"/>
                </a:solidFill>
                <a:latin typeface="Lucida Sans Unicode"/>
                <a:cs typeface="Lucida Sans Unicode"/>
              </a:rPr>
              <a:t>with
budget,</a:t>
            </a:r>
            <a:r>
              <a:rPr dirty="0" sz="1300" spc="7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5">
                <a:solidFill>
                  <a:srgbClr val="0C322C"/>
                </a:solidFill>
                <a:latin typeface="Lucida Sans Unicode"/>
                <a:cs typeface="Lucida Sans Unicode"/>
              </a:rPr>
              <a:t>legacy</a:t>
            </a:r>
            <a:r>
              <a:rPr dirty="0" sz="1300" spc="8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30">
                <a:solidFill>
                  <a:srgbClr val="0C322C"/>
                </a:solidFill>
                <a:latin typeface="Lucida Sans Unicode"/>
                <a:cs typeface="Lucida Sans Unicode"/>
              </a:rPr>
              <a:t>IT</a:t>
            </a:r>
            <a:r>
              <a:rPr dirty="0" sz="1300" spc="6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80">
                <a:solidFill>
                  <a:srgbClr val="0C322C"/>
                </a:solidFill>
                <a:latin typeface="Lucida Sans Unicode"/>
                <a:cs typeface="Lucida Sans Unicode"/>
              </a:rPr>
              <a:t>and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integration</a:t>
            </a:r>
            <a:r>
              <a:rPr dirty="0" sz="1300" spc="9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constraints.</a:t>
            </a:r>
            <a:endParaRPr sz="1300">
              <a:latin typeface="Lucida Sans Unicode"/>
              <a:cs typeface="Lucida Sans Unicode"/>
            </a:endParaRPr>
          </a:p>
          <a:p>
            <a:pPr marL="12700" marR="5080">
              <a:lnSpc>
                <a:spcPct val="117700"/>
              </a:lnSpc>
              <a:spcBef>
                <a:spcPts val="969"/>
              </a:spcBef>
            </a:pP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At</a:t>
            </a:r>
            <a:r>
              <a:rPr dirty="0" sz="1300" spc="12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SUSE,</a:t>
            </a:r>
            <a:r>
              <a:rPr dirty="0" sz="1300" spc="12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5">
                <a:solidFill>
                  <a:srgbClr val="0C322C"/>
                </a:solidFill>
                <a:latin typeface="Lucida Sans Unicode"/>
                <a:cs typeface="Lucida Sans Unicode"/>
              </a:rPr>
              <a:t>we</a:t>
            </a:r>
            <a:r>
              <a:rPr dirty="0" sz="1300" spc="11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believe</a:t>
            </a:r>
            <a:r>
              <a:rPr dirty="0" sz="1300" spc="11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that</a:t>
            </a:r>
            <a:r>
              <a:rPr dirty="0" sz="1300" spc="12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transformation</a:t>
            </a:r>
            <a:r>
              <a:rPr dirty="0" sz="1300" spc="12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95">
                <a:solidFill>
                  <a:srgbClr val="0C322C"/>
                </a:solidFill>
                <a:latin typeface="Lucida Sans Unicode"/>
                <a:cs typeface="Lucida Sans Unicode"/>
              </a:rPr>
              <a:t>can</a:t>
            </a:r>
            <a:r>
              <a:rPr dirty="0" sz="1300" spc="12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680">
                <a:solidFill>
                  <a:srgbClr val="0C322C"/>
                </a:solidFill>
                <a:latin typeface="Lucida Sans Unicode"/>
                <a:cs typeface="Lucida Sans Unicode"/>
              </a:rPr>
              <a:t>be
enhanced</a:t>
            </a:r>
            <a:r>
              <a:rPr dirty="0" sz="1300" spc="80">
                <a:solidFill>
                  <a:srgbClr val="0C322C"/>
                </a:solidFill>
                <a:latin typeface="Lucida Sans Unicode"/>
                <a:cs typeface="Lucida Sans Unicode"/>
              </a:rPr>
              <a:t> and</a:t>
            </a:r>
            <a:r>
              <a:rPr dirty="0" sz="1300" spc="10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0">
                <a:solidFill>
                  <a:srgbClr val="0C322C"/>
                </a:solidFill>
                <a:latin typeface="Lucida Sans Unicode"/>
                <a:cs typeface="Lucida Sans Unicode"/>
              </a:rPr>
              <a:t>accelerated</a:t>
            </a:r>
            <a:r>
              <a:rPr dirty="0" sz="1300" spc="11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by</a:t>
            </a:r>
            <a:r>
              <a:rPr dirty="0" sz="1300" spc="10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open
innovation.</a:t>
            </a:r>
            <a:r>
              <a:rPr dirty="0" sz="1300" spc="605">
                <a:solidFill>
                  <a:srgbClr val="0C322C"/>
                </a:solidFill>
                <a:latin typeface="Lucida Sans Unicode"/>
                <a:cs typeface="Lucida Sans Unicode"/>
              </a:rPr>
              <a:t>   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The</a:t>
            </a:r>
            <a:r>
              <a:rPr dirty="0" sz="1300" spc="18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most</a:t>
            </a:r>
            <a:r>
              <a:rPr dirty="0" sz="1300" spc="204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successful</a:t>
            </a:r>
            <a:r>
              <a:rPr dirty="0" sz="1300" spc="20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businesses
will</a:t>
            </a:r>
            <a:r>
              <a:rPr dirty="0" sz="1300" spc="605">
                <a:solidFill>
                  <a:srgbClr val="0C322C"/>
                </a:solidFill>
                <a:latin typeface="Lucida Sans Unicode"/>
                <a:cs typeface="Lucida Sans Unicode"/>
              </a:rPr>
              <a:t>      </a:t>
            </a:r>
            <a:r>
              <a:rPr dirty="0" sz="1300" spc="65">
                <a:solidFill>
                  <a:srgbClr val="0C322C"/>
                </a:solidFill>
                <a:latin typeface="Lucida Sans Unicode"/>
                <a:cs typeface="Lucida Sans Unicode"/>
              </a:rPr>
              <a:t>be</a:t>
            </a:r>
            <a:r>
              <a:rPr dirty="0" sz="1300" spc="13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those</a:t>
            </a:r>
            <a:r>
              <a:rPr dirty="0" sz="1300" spc="13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that</a:t>
            </a:r>
            <a:r>
              <a:rPr dirty="0" sz="1300" spc="14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capitalize</a:t>
            </a:r>
            <a:r>
              <a:rPr dirty="0" sz="1300" spc="13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on</a:t>
            </a:r>
            <a:r>
              <a:rPr dirty="0" sz="1300" spc="14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20">
                <a:solidFill>
                  <a:srgbClr val="0C322C"/>
                </a:solidFill>
                <a:latin typeface="Lucida Sans Unicode"/>
                <a:cs typeface="Lucida Sans Unicode"/>
              </a:rPr>
              <a:t>interoperable
solutions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that</a:t>
            </a:r>
            <a:r>
              <a:rPr dirty="0" sz="1300" spc="19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let</a:t>
            </a:r>
            <a:r>
              <a:rPr dirty="0" sz="1300" spc="19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them</a:t>
            </a:r>
            <a:r>
              <a:rPr dirty="0" sz="1300" spc="19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harness</a:t>
            </a:r>
            <a:r>
              <a:rPr dirty="0" sz="1300" spc="19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modernization,
no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matter</a:t>
            </a:r>
            <a:r>
              <a:rPr dirty="0" sz="1300" spc="9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where</a:t>
            </a:r>
            <a:r>
              <a:rPr dirty="0" sz="1300" spc="8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it</a:t>
            </a:r>
            <a:r>
              <a:rPr dirty="0" sz="1300" spc="10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occurs.</a:t>
            </a:r>
            <a:r>
              <a:rPr dirty="0" sz="1300" spc="9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For</a:t>
            </a:r>
            <a:r>
              <a:rPr dirty="0" sz="1300" spc="9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retailers,</a:t>
            </a:r>
            <a:r>
              <a:rPr dirty="0" sz="1300" spc="10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in
other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words,</a:t>
            </a:r>
            <a:r>
              <a:rPr dirty="0" sz="1300" spc="3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it</a:t>
            </a:r>
            <a:r>
              <a:rPr dirty="0" sz="1300" spc="3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will</a:t>
            </a:r>
            <a:r>
              <a:rPr dirty="0" sz="1300" spc="3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5">
                <a:solidFill>
                  <a:srgbClr val="0C322C"/>
                </a:solidFill>
                <a:latin typeface="Lucida Sans Unicode"/>
                <a:cs typeface="Lucida Sans Unicode"/>
              </a:rPr>
              <a:t>be</a:t>
            </a:r>
            <a:r>
              <a:rPr dirty="0" sz="1300" spc="2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those</a:t>
            </a:r>
            <a:r>
              <a:rPr dirty="0" sz="1300" spc="2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that</a:t>
            </a:r>
            <a:r>
              <a:rPr dirty="0" sz="1300" spc="2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95">
                <a:solidFill>
                  <a:srgbClr val="0C322C"/>
                </a:solidFill>
                <a:latin typeface="Lucida Sans Unicode"/>
                <a:cs typeface="Lucida Sans Unicode"/>
              </a:rPr>
              <a:t>can</a:t>
            </a:r>
            <a:r>
              <a:rPr dirty="0" sz="1300" spc="3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75">
                <a:solidFill>
                  <a:srgbClr val="0C322C"/>
                </a:solidFill>
                <a:latin typeface="Lucida Sans Unicode"/>
                <a:cs typeface="Lucida Sans Unicode"/>
              </a:rPr>
              <a:t>unlock
technological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potential</a:t>
            </a:r>
            <a:r>
              <a:rPr dirty="0" sz="1300" spc="12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in</a:t>
            </a:r>
            <a:r>
              <a:rPr dirty="0" sz="1300" spc="11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order</a:t>
            </a:r>
            <a:r>
              <a:rPr dirty="0" sz="1300" spc="114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114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55">
                <a:solidFill>
                  <a:srgbClr val="0C322C"/>
                </a:solidFill>
                <a:latin typeface="Lucida Sans Unicode"/>
                <a:cs typeface="Lucida Sans Unicode"/>
              </a:rPr>
              <a:t>create</a:t>
            </a:r>
            <a:r>
              <a:rPr dirty="0" sz="1300" spc="10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their
store</a:t>
            </a:r>
            <a:r>
              <a:rPr dirty="0" sz="1300" spc="605">
                <a:solidFill>
                  <a:srgbClr val="0C322C"/>
                </a:solidFill>
                <a:latin typeface="Lucida Sans Unicode"/>
                <a:cs typeface="Lucida Sans Unicode"/>
              </a:rPr>
              <a:t>    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of</a:t>
            </a:r>
            <a:r>
              <a:rPr dirty="0" sz="1300" spc="4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the</a:t>
            </a:r>
            <a:r>
              <a:rPr dirty="0" sz="1300" spc="3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future.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133236" y="7486396"/>
            <a:ext cx="3105150" cy="1990089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>
              <a:lnSpc>
                <a:spcPct val="97500"/>
              </a:lnSpc>
              <a:spcBef>
                <a:spcPts val="165"/>
              </a:spcBef>
            </a:pPr>
            <a:r>
              <a:rPr dirty="0" u="sng" sz="2200" spc="-8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pursuing</a:t>
            </a:r>
            <a:r>
              <a:rPr dirty="0" u="sng" sz="2200" spc="-17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50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d</a:t>
            </a:r>
            <a:r>
              <a:rPr dirty="0" u="sng" sz="2200" spc="-47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i</a:t>
            </a:r>
            <a:r>
              <a:rPr dirty="0" u="sng" sz="2200" spc="-49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g</a:t>
            </a:r>
            <a:r>
              <a:rPr dirty="0" u="sng" sz="2200" spc="-46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i</a:t>
            </a:r>
            <a:r>
              <a:rPr dirty="0" u="sng" sz="2200" spc="-50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t</a:t>
            </a:r>
            <a:r>
              <a:rPr dirty="0" u="sng" sz="2200" spc="-41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al</a:t>
            </a:r>
            <a:r>
              <a:rPr dirty="0" sz="2200" spc="-325">
                <a:solidFill>
                  <a:srgbClr val="ED7D31"/>
                </a:solidFill>
                <a:latin typeface="Lucida Sans Unicode"/>
                <a:cs typeface="Lucida Sans Unicode"/>
              </a:rPr>
              <a:t>
</a:t>
            </a:r>
            <a:r>
              <a:rPr dirty="0" u="sng" sz="2200" spc="-47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tr</a:t>
            </a:r>
            <a:r>
              <a:rPr dirty="0" u="sng" sz="2200" spc="-47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a</a:t>
            </a:r>
            <a:r>
              <a:rPr dirty="0" u="sng" sz="2200" spc="-50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n</a:t>
            </a:r>
            <a:r>
              <a:rPr dirty="0" u="sng" sz="2200" spc="-50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s</a:t>
            </a:r>
            <a:r>
              <a:rPr dirty="0" u="sng" sz="2200" spc="-59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f</a:t>
            </a:r>
            <a:r>
              <a:rPr dirty="0" u="sng" sz="2200" spc="-47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o</a:t>
            </a:r>
            <a:r>
              <a:rPr dirty="0" u="sng" sz="2200" spc="-48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r</a:t>
            </a:r>
            <a:r>
              <a:rPr dirty="0" u="sng" sz="2200" spc="-47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m</a:t>
            </a:r>
            <a:r>
              <a:rPr dirty="0" u="sng" sz="2200" spc="-254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a</a:t>
            </a:r>
            <a:r>
              <a:rPr dirty="0" u="sng" sz="2200" spc="-60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t</a:t>
            </a:r>
            <a:r>
              <a:rPr dirty="0" u="sng" sz="2200" spc="-58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i</a:t>
            </a:r>
            <a:r>
              <a:rPr dirty="0" u="sng" sz="2200" spc="-47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o</a:t>
            </a:r>
            <a:r>
              <a:rPr dirty="0" u="sng" sz="2200" spc="-50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n</a:t>
            </a:r>
            <a:r>
              <a:rPr dirty="0" u="sng" sz="2200" spc="-75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,</a:t>
            </a:r>
            <a:r>
              <a:rPr dirty="0" u="sng" sz="2200" spc="-2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1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which</a:t>
            </a:r>
            <a:r>
              <a:rPr dirty="0" sz="2200" spc="-10">
                <a:solidFill>
                  <a:srgbClr val="ED7D31"/>
                </a:solidFill>
                <a:latin typeface="Lucida Sans Unicode"/>
                <a:cs typeface="Lucida Sans Unicode"/>
              </a:rPr>
              <a:t>
</a:t>
            </a:r>
            <a:r>
              <a:rPr dirty="0" u="sng" sz="2200" spc="-1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means</a:t>
            </a:r>
            <a:r>
              <a:rPr dirty="0" u="sng" sz="2200" spc="74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 </a:t>
            </a:r>
            <a:r>
              <a:rPr dirty="0" u="sng" sz="2200" spc="-7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simply</a:t>
            </a:r>
            <a:r>
              <a:rPr dirty="0" u="sng" sz="2200" spc="-21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1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“doing</a:t>
            </a:r>
            <a:r>
              <a:rPr dirty="0" sz="2200" spc="-10">
                <a:solidFill>
                  <a:srgbClr val="ED7D31"/>
                </a:solidFill>
                <a:latin typeface="Lucida Sans Unicode"/>
                <a:cs typeface="Lucida Sans Unicode"/>
              </a:rPr>
              <a:t>
</a:t>
            </a:r>
            <a:r>
              <a:rPr dirty="0" u="sng" sz="2200" spc="-1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digital” </a:t>
            </a:r>
            <a:r>
              <a:rPr dirty="0" u="sng" sz="2200" spc="-9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is</a:t>
            </a:r>
            <a:r>
              <a:rPr dirty="0" u="sng" sz="2200" spc="-204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4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not</a:t>
            </a:r>
            <a:r>
              <a:rPr dirty="0" u="sng" sz="2200" spc="-22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enough</a:t>
            </a:r>
            <a:r>
              <a:rPr dirty="0" u="sng" sz="2200" spc="-10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9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to</a:t>
            </a:r>
            <a:r>
              <a:rPr dirty="0" sz="2200" spc="-90">
                <a:solidFill>
                  <a:srgbClr val="ED7D31"/>
                </a:solidFill>
                <a:latin typeface="Lucida Sans Unicode"/>
                <a:cs typeface="Lucida Sans Unicode"/>
              </a:rPr>
              <a:t>
</a:t>
            </a:r>
            <a:r>
              <a:rPr dirty="0" u="sng" sz="2200" spc="-9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stand</a:t>
            </a:r>
            <a:r>
              <a:rPr dirty="0" u="sng" sz="2200" spc="-2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out.</a:t>
            </a:r>
            <a:endParaRPr sz="2200">
              <a:latin typeface="Lucida Sans Unicode"/>
              <a:cs typeface="Lucida Sans Unicode"/>
            </a:endParaRPr>
          </a:p>
          <a:p>
            <a:pPr marL="13335">
              <a:lnSpc>
                <a:spcPct val="100000"/>
              </a:lnSpc>
              <a:spcBef>
                <a:spcPts val="969"/>
              </a:spcBef>
            </a:pPr>
            <a:r>
              <a:rPr dirty="0" u="sng" sz="1300" spc="-1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  <a:hlinkClick r:id="rId4"/>
              </a:rPr>
              <a:t>www.bdo.com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134513" y="6915911"/>
            <a:ext cx="3937635" cy="650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7615" sz="6150" spc="330">
                <a:solidFill>
                  <a:srgbClr val="FF7D40"/>
                </a:solidFill>
                <a:latin typeface="Trebuchet MS"/>
                <a:cs typeface="Trebuchet MS"/>
              </a:rPr>
              <a:t>85</a:t>
            </a:r>
            <a:r>
              <a:rPr dirty="0" baseline="-8101" sz="3600" spc="330">
                <a:solidFill>
                  <a:srgbClr val="FF7D40"/>
                </a:solidFill>
                <a:latin typeface="Lucida Sans Unicode"/>
                <a:cs typeface="Lucida Sans Unicode"/>
              </a:rPr>
              <a:t>%</a:t>
            </a:r>
            <a:r>
              <a:rPr dirty="0" baseline="-8101" sz="3600" spc="637">
                <a:solidFill>
                  <a:srgbClr val="FF7D40"/>
                </a:solidFill>
                <a:latin typeface="Lucida Sans Unicode"/>
                <a:cs typeface="Lucida Sans Unicode"/>
              </a:rPr>
              <a:t> </a:t>
            </a:r>
            <a:r>
              <a:rPr dirty="0" u="sng" sz="2200" spc="-8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of</a:t>
            </a:r>
            <a:r>
              <a:rPr dirty="0" u="sng" sz="2200" spc="-204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8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retailers</a:t>
            </a:r>
            <a:r>
              <a:rPr dirty="0" u="sng" sz="2200" spc="-21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are</a:t>
            </a:r>
            <a:r>
              <a:rPr dirty="0" u="sng" sz="2200" spc="-22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1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actively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856382" y="1478787"/>
            <a:ext cx="6954520" cy="726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00">
                <a:solidFill>
                  <a:srgbClr val="000000"/>
                </a:solidFill>
                <a:latin typeface="Lucida Sans Unicode"/>
                <a:cs typeface="Lucida Sans Unicode"/>
              </a:rPr>
              <a:t>The</a:t>
            </a:r>
            <a:r>
              <a:rPr dirty="0" sz="4600" spc="24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4600">
                <a:solidFill>
                  <a:srgbClr val="000000"/>
                </a:solidFill>
                <a:latin typeface="Lucida Sans Unicode"/>
                <a:cs typeface="Lucida Sans Unicode"/>
              </a:rPr>
              <a:t>retailer’s</a:t>
            </a:r>
            <a:r>
              <a:rPr dirty="0" sz="4600" spc="25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4600" spc="165">
                <a:solidFill>
                  <a:srgbClr val="000000"/>
                </a:solidFill>
                <a:latin typeface="Lucida Sans Unicode"/>
                <a:cs typeface="Lucida Sans Unicode"/>
              </a:rPr>
              <a:t>challenge</a:t>
            </a:r>
            <a:endParaRPr sz="4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23986"/>
            <a:ext cx="20104100" cy="11184890"/>
            <a:chOff x="0" y="123986"/>
            <a:chExt cx="20104100" cy="11184890"/>
          </a:xfrm>
        </p:grpSpPr>
        <p:sp>
          <p:nvSpPr>
            <p:cNvPr id="3" name="object 3" descr=""/>
            <p:cNvSpPr/>
            <p:nvPr/>
          </p:nvSpPr>
          <p:spPr>
            <a:xfrm>
              <a:off x="10587300" y="123986"/>
              <a:ext cx="9517380" cy="11184890"/>
            </a:xfrm>
            <a:custGeom>
              <a:avLst/>
              <a:gdLst/>
              <a:ahLst/>
              <a:cxnLst/>
              <a:rect l="l" t="t" r="r" b="b"/>
              <a:pathLst>
                <a:path w="9517380" h="11184890">
                  <a:moveTo>
                    <a:pt x="9516798" y="0"/>
                  </a:moveTo>
                  <a:lnTo>
                    <a:pt x="0" y="0"/>
                  </a:lnTo>
                  <a:lnTo>
                    <a:pt x="0" y="11184571"/>
                  </a:lnTo>
                  <a:lnTo>
                    <a:pt x="9516798" y="11184571"/>
                  </a:lnTo>
                  <a:lnTo>
                    <a:pt x="9516798" y="0"/>
                  </a:lnTo>
                  <a:close/>
                </a:path>
              </a:pathLst>
            </a:custGeom>
            <a:solidFill>
              <a:srgbClr val="0C322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549568"/>
              <a:ext cx="10587300" cy="5758986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1735633" y="2471262"/>
            <a:ext cx="7320280" cy="2372360"/>
          </a:xfrm>
          <a:prstGeom prst="rect">
            <a:avLst/>
          </a:prstGeom>
        </p:spPr>
        <p:txBody>
          <a:bodyPr wrap="square" lIns="0" tIns="1917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  <a:tabLst>
                <a:tab pos="325755" algn="l"/>
              </a:tabLst>
            </a:pPr>
            <a:r>
              <a:rPr dirty="0" sz="2000" spc="-409">
                <a:solidFill>
                  <a:srgbClr val="FFFFFF"/>
                </a:solidFill>
                <a:latin typeface="Lucida Sans Unicode"/>
                <a:cs typeface="Lucida Sans Unicode"/>
              </a:rPr>
              <a:t>1.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	Infrastructure</a:t>
            </a:r>
            <a:r>
              <a:rPr dirty="0" sz="20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versatility</a:t>
            </a:r>
            <a:endParaRPr sz="2000">
              <a:latin typeface="Lucida Sans Unicode"/>
              <a:cs typeface="Lucida Sans Unicode"/>
            </a:endParaRPr>
          </a:p>
          <a:p>
            <a:pPr marL="325755" marR="5080">
              <a:lnSpc>
                <a:spcPct val="118500"/>
              </a:lnSpc>
              <a:spcBef>
                <a:spcPts val="625"/>
              </a:spcBef>
            </a:pP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Retailers,</a:t>
            </a:r>
            <a:r>
              <a:rPr dirty="0" sz="13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seeking</a:t>
            </a:r>
            <a:r>
              <a:rPr dirty="0" sz="1300" spc="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drive</a:t>
            </a:r>
            <a:r>
              <a:rPr dirty="0" sz="13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rapid</a:t>
            </a:r>
            <a:r>
              <a:rPr dirty="0" sz="1300" spc="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digital</a:t>
            </a:r>
            <a:r>
              <a:rPr dirty="0" sz="1300" spc="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transformation</a:t>
            </a:r>
            <a:r>
              <a:rPr dirty="0" sz="1300" spc="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300" spc="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order</a:t>
            </a:r>
            <a:r>
              <a:rPr dirty="0" sz="13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Lucida Sans Unicode"/>
                <a:cs typeface="Lucida Sans Unicode"/>
              </a:rPr>
              <a:t>build
differentiating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omni-</a:t>
            </a:r>
            <a:r>
              <a:rPr dirty="0" sz="1300" spc="50">
                <a:solidFill>
                  <a:srgbClr val="FFFFFF"/>
                </a:solidFill>
                <a:latin typeface="Lucida Sans Unicode"/>
                <a:cs typeface="Lucida Sans Unicode"/>
              </a:rPr>
              <a:t>channel</a:t>
            </a:r>
            <a:r>
              <a:rPr dirty="0" sz="1300" spc="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customer</a:t>
            </a:r>
            <a:r>
              <a:rPr dirty="0" sz="1300" spc="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experiences,</a:t>
            </a:r>
            <a:r>
              <a:rPr dirty="0" sz="1300" spc="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remain</a:t>
            </a:r>
            <a:r>
              <a:rPr dirty="0" sz="1300" spc="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Lucida Sans Unicode"/>
                <a:cs typeface="Lucida Sans Unicode"/>
              </a:rPr>
              <a:t>concerned</a:t>
            </a:r>
            <a:r>
              <a:rPr dirty="0" sz="1300" spc="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1300" spc="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300" spc="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lack
of</a:t>
            </a:r>
            <a:r>
              <a:rPr dirty="0" sz="1300" spc="605">
                <a:solidFill>
                  <a:srgbClr val="FFFFFF"/>
                </a:solidFill>
                <a:latin typeface="Lucida Sans Unicode"/>
                <a:cs typeface="Lucida Sans Unicode"/>
              </a:rPr>
              <a:t>   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agility</a:t>
            </a:r>
            <a:r>
              <a:rPr dirty="0" sz="13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3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lock-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3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offered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13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5">
                <a:solidFill>
                  <a:srgbClr val="FFFFFF"/>
                </a:solidFill>
                <a:latin typeface="Lucida Sans Unicode"/>
                <a:cs typeface="Lucida Sans Unicode"/>
              </a:rPr>
              <a:t>legacy</a:t>
            </a:r>
            <a:r>
              <a:rPr dirty="0" sz="13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3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infrastructure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solutions.</a:t>
            </a:r>
            <a:endParaRPr sz="1300">
              <a:latin typeface="Lucida Sans Unicode"/>
              <a:cs typeface="Lucida Sans Unicode"/>
            </a:endParaRPr>
          </a:p>
          <a:p>
            <a:pPr marL="325755" marR="233679" indent="-635">
              <a:lnSpc>
                <a:spcPct val="116500"/>
              </a:lnSpc>
              <a:spcBef>
                <a:spcPts val="1065"/>
              </a:spcBef>
            </a:pPr>
            <a:r>
              <a:rPr dirty="0" sz="1400" spc="90" b="1">
                <a:solidFill>
                  <a:srgbClr val="30BA78"/>
                </a:solidFill>
                <a:latin typeface="Trebuchet MS"/>
                <a:cs typeface="Trebuchet MS"/>
              </a:rPr>
              <a:t>How</a:t>
            </a:r>
            <a:r>
              <a:rPr dirty="0" sz="1400" spc="110" b="1">
                <a:solidFill>
                  <a:srgbClr val="30BA78"/>
                </a:solidFill>
                <a:latin typeface="Trebuchet MS"/>
                <a:cs typeface="Trebuchet MS"/>
              </a:rPr>
              <a:t> </a:t>
            </a:r>
            <a:r>
              <a:rPr dirty="0" sz="1400" spc="80" b="1">
                <a:solidFill>
                  <a:srgbClr val="30BA78"/>
                </a:solidFill>
                <a:latin typeface="Trebuchet MS"/>
                <a:cs typeface="Trebuchet MS"/>
              </a:rPr>
              <a:t>SUSE</a:t>
            </a:r>
            <a:r>
              <a:rPr dirty="0" sz="1400" spc="100" b="1">
                <a:solidFill>
                  <a:srgbClr val="30BA78"/>
                </a:solidFill>
                <a:latin typeface="Trebuchet MS"/>
                <a:cs typeface="Trebuchet MS"/>
              </a:rPr>
              <a:t> </a:t>
            </a:r>
            <a:r>
              <a:rPr dirty="0" sz="1400" spc="155" b="1">
                <a:solidFill>
                  <a:srgbClr val="30BA78"/>
                </a:solidFill>
                <a:latin typeface="Trebuchet MS"/>
                <a:cs typeface="Trebuchet MS"/>
              </a:rPr>
              <a:t>can</a:t>
            </a:r>
            <a:r>
              <a:rPr dirty="0" sz="1400" spc="105" b="1">
                <a:solidFill>
                  <a:srgbClr val="30BA78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30BA78"/>
                </a:solidFill>
                <a:latin typeface="Trebuchet MS"/>
                <a:cs typeface="Trebuchet MS"/>
              </a:rPr>
              <a:t>help:</a:t>
            </a:r>
            <a:r>
              <a:rPr dirty="0" sz="1400" spc="85" b="1">
                <a:solidFill>
                  <a:srgbClr val="30BA78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SUSE</a:t>
            </a:r>
            <a:r>
              <a:rPr dirty="0" sz="1300" spc="3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55">
                <a:solidFill>
                  <a:srgbClr val="30BA78"/>
                </a:solidFill>
                <a:latin typeface="Lucida Sans Unicode"/>
                <a:cs typeface="Lucida Sans Unicode"/>
              </a:rPr>
              <a:t>Manager</a:t>
            </a:r>
            <a:r>
              <a:rPr dirty="0" sz="1300" spc="4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for</a:t>
            </a:r>
            <a:r>
              <a:rPr dirty="0" sz="1300" spc="3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Retail</a:t>
            </a:r>
            <a:r>
              <a:rPr dirty="0" sz="1300" spc="4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delivers</a:t>
            </a:r>
            <a:r>
              <a:rPr dirty="0" sz="1300" spc="3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20">
                <a:solidFill>
                  <a:srgbClr val="30BA78"/>
                </a:solidFill>
                <a:latin typeface="Lucida Sans Unicode"/>
                <a:cs typeface="Lucida Sans Unicode"/>
              </a:rPr>
              <a:t>best-</a:t>
            </a:r>
            <a:r>
              <a:rPr dirty="0" sz="1300" spc="-50">
                <a:solidFill>
                  <a:srgbClr val="30BA78"/>
                </a:solidFill>
                <a:latin typeface="Lucida Sans Unicode"/>
                <a:cs typeface="Lucida Sans Unicode"/>
              </a:rPr>
              <a:t>in-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class</a:t>
            </a:r>
            <a:r>
              <a:rPr dirty="0" sz="1300" spc="3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20">
                <a:solidFill>
                  <a:srgbClr val="30BA78"/>
                </a:solidFill>
                <a:latin typeface="Lucida Sans Unicode"/>
                <a:cs typeface="Lucida Sans Unicode"/>
              </a:rPr>
              <a:t>open</a:t>
            </a:r>
            <a:r>
              <a:rPr dirty="0" sz="1300" spc="200">
                <a:solidFill>
                  <a:srgbClr val="30BA78"/>
                </a:solidFill>
                <a:latin typeface="Lucida Sans Unicode"/>
                <a:cs typeface="Lucida Sans Unicode"/>
              </a:rPr>
              <a:t>  </a:t>
            </a:r>
            <a:r>
              <a:rPr dirty="0" sz="1300" spc="-465">
                <a:solidFill>
                  <a:srgbClr val="30BA78"/>
                </a:solidFill>
                <a:latin typeface="Lucida Sans Unicode"/>
                <a:cs typeface="Lucida Sans Unicode"/>
              </a:rPr>
              <a:t>source
infrastructure</a:t>
            </a:r>
            <a:r>
              <a:rPr dirty="0" sz="1300" spc="-1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55">
                <a:solidFill>
                  <a:srgbClr val="30BA78"/>
                </a:solidFill>
                <a:latin typeface="Lucida Sans Unicode"/>
                <a:cs typeface="Lucida Sans Unicode"/>
              </a:rPr>
              <a:t>management.</a:t>
            </a:r>
            <a:r>
              <a:rPr dirty="0" sz="1300" spc="1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SUSE Harvester</a:t>
            </a:r>
            <a:r>
              <a:rPr dirty="0" sz="1300" spc="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futureproofs</a:t>
            </a:r>
            <a:r>
              <a:rPr dirty="0" sz="1300" spc="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75">
                <a:solidFill>
                  <a:srgbClr val="30BA78"/>
                </a:solidFill>
                <a:latin typeface="Lucida Sans Unicode"/>
                <a:cs typeface="Lucida Sans Unicode"/>
              </a:rPr>
              <a:t>and</a:t>
            </a:r>
            <a:r>
              <a:rPr dirty="0" sz="1300" spc="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30BA78"/>
                </a:solidFill>
                <a:latin typeface="Lucida Sans Unicode"/>
                <a:cs typeface="Lucida Sans Unicode"/>
              </a:rPr>
              <a:t>modernizes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the
technology</a:t>
            </a:r>
            <a:r>
              <a:rPr dirty="0" sz="1300" spc="3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stack,</a:t>
            </a:r>
            <a:r>
              <a:rPr dirty="0" sz="1300" spc="2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while</a:t>
            </a:r>
            <a:r>
              <a:rPr dirty="0" sz="1300" spc="2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SUSE</a:t>
            </a:r>
            <a:r>
              <a:rPr dirty="0" sz="1300" spc="2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65">
                <a:solidFill>
                  <a:srgbClr val="30BA78"/>
                </a:solidFill>
                <a:latin typeface="Lucida Sans Unicode"/>
                <a:cs typeface="Lucida Sans Unicode"/>
              </a:rPr>
              <a:t>Linux</a:t>
            </a:r>
            <a:r>
              <a:rPr dirty="0" sz="1300" spc="3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Enterprise</a:t>
            </a:r>
            <a:r>
              <a:rPr dirty="0" sz="1300" spc="2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Server</a:t>
            </a:r>
            <a:r>
              <a:rPr dirty="0" sz="1300" spc="3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30BA78"/>
                </a:solidFill>
                <a:latin typeface="Lucida Sans Unicode"/>
                <a:cs typeface="Lucida Sans Unicode"/>
              </a:rPr>
              <a:t>is</a:t>
            </a:r>
            <a:r>
              <a:rPr dirty="0" sz="1300" spc="2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the</a:t>
            </a:r>
            <a:r>
              <a:rPr dirty="0" sz="1300" spc="2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preferred</a:t>
            </a:r>
            <a:r>
              <a:rPr dirty="0" sz="1300" spc="2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30BA78"/>
                </a:solidFill>
                <a:latin typeface="Lucida Sans Unicode"/>
                <a:cs typeface="Lucida Sans Unicode"/>
              </a:rPr>
              <a:t>platform </a:t>
            </a:r>
            <a:r>
              <a:rPr dirty="0" sz="1300" spc="-35">
                <a:solidFill>
                  <a:srgbClr val="30BA78"/>
                </a:solidFill>
                <a:latin typeface="Lucida Sans Unicode"/>
                <a:cs typeface="Lucida Sans Unicode"/>
              </a:rPr>
              <a:t>for
SAP</a:t>
            </a:r>
            <a:r>
              <a:rPr dirty="0" sz="1300" spc="-4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30BA78"/>
                </a:solidFill>
                <a:latin typeface="Lucida Sans Unicode"/>
                <a:cs typeface="Lucida Sans Unicode"/>
              </a:rPr>
              <a:t>customers.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56382" y="3315208"/>
            <a:ext cx="3514725" cy="1650364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17400"/>
              </a:lnSpc>
              <a:spcBef>
                <a:spcPts val="65"/>
              </a:spcBef>
            </a:pP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Only</a:t>
            </a:r>
            <a:r>
              <a:rPr dirty="0" sz="1300" spc="19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by</a:t>
            </a:r>
            <a:r>
              <a:rPr dirty="0" sz="1300" spc="20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selecting</a:t>
            </a:r>
            <a:r>
              <a:rPr dirty="0" sz="1300" spc="19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the</a:t>
            </a:r>
            <a:r>
              <a:rPr dirty="0" sz="1300" spc="18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200">
                <a:solidFill>
                  <a:srgbClr val="0C322C"/>
                </a:solidFill>
                <a:latin typeface="Lucida Sans Unicode"/>
                <a:cs typeface="Lucida Sans Unicode"/>
              </a:rPr>
              <a:t>best-</a:t>
            </a:r>
            <a:r>
              <a:rPr dirty="0" sz="1300" spc="-240">
                <a:solidFill>
                  <a:srgbClr val="0C322C"/>
                </a:solidFill>
                <a:latin typeface="Lucida Sans Unicode"/>
                <a:cs typeface="Lucida Sans Unicode"/>
              </a:rPr>
              <a:t>of-</a:t>
            </a:r>
            <a:r>
              <a:rPr dirty="0" sz="1300" spc="-170">
                <a:solidFill>
                  <a:srgbClr val="0C322C"/>
                </a:solidFill>
                <a:latin typeface="Lucida Sans Unicode"/>
                <a:cs typeface="Lucida Sans Unicode"/>
              </a:rPr>
              <a:t>breed
technology </a:t>
            </a:r>
            <a:r>
              <a:rPr dirty="0" sz="1300" spc="80">
                <a:solidFill>
                  <a:srgbClr val="0C322C"/>
                </a:solidFill>
                <a:latin typeface="Lucida Sans Unicode"/>
                <a:cs typeface="Lucida Sans Unicode"/>
              </a:rPr>
              <a:t>and</a:t>
            </a:r>
            <a:r>
              <a:rPr dirty="0" sz="1300" spc="14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supporting</a:t>
            </a:r>
            <a:r>
              <a:rPr dirty="0" sz="1300" spc="13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agile,</a:t>
            </a:r>
            <a:r>
              <a:rPr dirty="0" sz="1300" spc="14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45">
                <a:solidFill>
                  <a:srgbClr val="0C322C"/>
                </a:solidFill>
                <a:latin typeface="Lucida Sans Unicode"/>
                <a:cs typeface="Lucida Sans Unicode"/>
              </a:rPr>
              <a:t>secure
and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optimized</a:t>
            </a:r>
            <a:r>
              <a:rPr dirty="0" sz="1300" spc="14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infrastructure</a:t>
            </a:r>
            <a:r>
              <a:rPr dirty="0" sz="1300" spc="14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95">
                <a:solidFill>
                  <a:srgbClr val="0C322C"/>
                </a:solidFill>
                <a:latin typeface="Lucida Sans Unicode"/>
                <a:cs typeface="Lucida Sans Unicode"/>
              </a:rPr>
              <a:t>can</a:t>
            </a:r>
            <a:r>
              <a:rPr dirty="0" sz="1300" spc="15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45">
                <a:solidFill>
                  <a:srgbClr val="0C322C"/>
                </a:solidFill>
                <a:latin typeface="Lucida Sans Unicode"/>
                <a:cs typeface="Lucida Sans Unicode"/>
              </a:rPr>
              <a:t>retailers
deliver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on</a:t>
            </a:r>
            <a:r>
              <a:rPr dirty="0" sz="1300" spc="15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the</a:t>
            </a:r>
            <a:r>
              <a:rPr dirty="0" sz="1300" spc="13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promise</a:t>
            </a:r>
            <a:r>
              <a:rPr dirty="0" sz="1300" spc="14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of</a:t>
            </a:r>
            <a:r>
              <a:rPr dirty="0" sz="1300" spc="14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40">
                <a:solidFill>
                  <a:srgbClr val="0C322C"/>
                </a:solidFill>
                <a:latin typeface="Lucida Sans Unicode"/>
                <a:cs typeface="Lucida Sans Unicode"/>
              </a:rPr>
              <a:t>end-</a:t>
            </a:r>
            <a:r>
              <a:rPr dirty="0" sz="1300" spc="-170">
                <a:solidFill>
                  <a:srgbClr val="0C322C"/>
                </a:solidFill>
                <a:latin typeface="Lucida Sans Unicode"/>
                <a:cs typeface="Lucida Sans Unicode"/>
              </a:rPr>
              <a:t>to-</a:t>
            </a:r>
            <a:r>
              <a:rPr dirty="0" sz="1300" spc="-130">
                <a:solidFill>
                  <a:srgbClr val="0C322C"/>
                </a:solidFill>
                <a:latin typeface="Lucida Sans Unicode"/>
                <a:cs typeface="Lucida Sans Unicode"/>
              </a:rPr>
              <a:t>end
transformation.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That’s</a:t>
            </a:r>
            <a:r>
              <a:rPr dirty="0" sz="1300" spc="8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why</a:t>
            </a:r>
            <a:r>
              <a:rPr dirty="0" sz="1300" spc="10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key</a:t>
            </a:r>
            <a:r>
              <a:rPr dirty="0" sz="1300" spc="10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sector
players</a:t>
            </a:r>
            <a:r>
              <a:rPr dirty="0" sz="1300" spc="605">
                <a:solidFill>
                  <a:srgbClr val="0C322C"/>
                </a:solidFill>
                <a:latin typeface="Lucida Sans Unicode"/>
                <a:cs typeface="Lucida Sans Unicode"/>
              </a:rPr>
              <a:t>     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look</a:t>
            </a:r>
            <a:r>
              <a:rPr dirty="0" sz="1300" spc="4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5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SUSE</a:t>
            </a:r>
            <a:r>
              <a:rPr dirty="0" sz="1300" spc="3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for</a:t>
            </a:r>
            <a:r>
              <a:rPr dirty="0" sz="1300" spc="5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14">
                <a:solidFill>
                  <a:srgbClr val="0C322C"/>
                </a:solidFill>
                <a:latin typeface="Lucida Sans Unicode"/>
                <a:cs typeface="Lucida Sans Unicode"/>
              </a:rPr>
              <a:t>comprehensive,
open-</a:t>
            </a:r>
            <a:r>
              <a:rPr dirty="0" sz="1300" spc="-50">
                <a:solidFill>
                  <a:srgbClr val="0C322C"/>
                </a:solidFill>
                <a:latin typeface="Lucida Sans Unicode"/>
                <a:cs typeface="Lucida Sans Unicode"/>
              </a:rPr>
              <a:t>source </a:t>
            </a: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solutions.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018346" y="1940559"/>
            <a:ext cx="96139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SUSE</a:t>
            </a:r>
            <a:r>
              <a:rPr dirty="0" sz="130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Lucida Sans Unicode"/>
                <a:cs typeface="Lucida Sans Unicode"/>
              </a:rPr>
              <a:t>offers: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56382" y="1515363"/>
            <a:ext cx="5229860" cy="1348740"/>
          </a:xfrm>
          <a:prstGeom prst="rect"/>
        </p:spPr>
        <p:txBody>
          <a:bodyPr wrap="square" lIns="0" tIns="99060" rIns="0" bIns="0" rtlCol="0" vert="horz">
            <a:spAutoFit/>
          </a:bodyPr>
          <a:lstStyle/>
          <a:p>
            <a:pPr marL="12700" marR="5080">
              <a:lnSpc>
                <a:spcPts val="4900"/>
              </a:lnSpc>
              <a:spcBef>
                <a:spcPts val="780"/>
              </a:spcBef>
            </a:pPr>
            <a:r>
              <a:rPr dirty="0" sz="4600" spc="55">
                <a:solidFill>
                  <a:srgbClr val="000000"/>
                </a:solidFill>
                <a:latin typeface="Lucida Sans Unicode"/>
                <a:cs typeface="Lucida Sans Unicode"/>
              </a:rPr>
              <a:t>How</a:t>
            </a:r>
            <a:r>
              <a:rPr dirty="0" sz="4600" spc="-2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4600">
                <a:solidFill>
                  <a:srgbClr val="000000"/>
                </a:solidFill>
                <a:latin typeface="Lucida Sans Unicode"/>
                <a:cs typeface="Lucida Sans Unicode"/>
              </a:rPr>
              <a:t>to</a:t>
            </a:r>
            <a:r>
              <a:rPr dirty="0" sz="4600" spc="-2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4600" spc="225">
                <a:solidFill>
                  <a:srgbClr val="000000"/>
                </a:solidFill>
                <a:latin typeface="Lucida Sans Unicode"/>
                <a:cs typeface="Lucida Sans Unicode"/>
              </a:rPr>
              <a:t>meet </a:t>
            </a:r>
            <a:r>
              <a:rPr dirty="0" sz="4600" spc="-1285">
                <a:solidFill>
                  <a:srgbClr val="000000"/>
                </a:solidFill>
                <a:latin typeface="Lucida Sans Unicode"/>
                <a:cs typeface="Lucida Sans Unicode"/>
              </a:rPr>
              <a:t>the
retail</a:t>
            </a:r>
            <a:r>
              <a:rPr dirty="0" sz="4600" spc="9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4600" spc="130">
                <a:solidFill>
                  <a:srgbClr val="000000"/>
                </a:solidFill>
                <a:latin typeface="Lucida Sans Unicode"/>
                <a:cs typeface="Lucida Sans Unicode"/>
              </a:rPr>
              <a:t>imperatives</a:t>
            </a:r>
            <a:endParaRPr sz="4600">
              <a:latin typeface="Lucida Sans Unicode"/>
              <a:cs typeface="Lucida Sans Unicod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133236" y="3636771"/>
            <a:ext cx="3047365" cy="13284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98600"/>
              </a:lnSpc>
              <a:spcBef>
                <a:spcPts val="135"/>
              </a:spcBef>
            </a:pPr>
            <a:r>
              <a:rPr dirty="0" u="sng" sz="2200" spc="-3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consumers</a:t>
            </a:r>
            <a:r>
              <a:rPr dirty="0" u="sng" sz="2200" spc="-18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2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will </a:t>
            </a:r>
            <a:r>
              <a:rPr dirty="0" u="sng" sz="2200" spc="-58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prioritize</a:t>
            </a:r>
            <a:r>
              <a:rPr dirty="0" sz="2200" spc="-580">
                <a:solidFill>
                  <a:srgbClr val="ED7D31"/>
                </a:solidFill>
                <a:latin typeface="Lucida Sans Unicode"/>
                <a:cs typeface="Lucida Sans Unicode"/>
              </a:rPr>
              <a:t>
</a:t>
            </a:r>
            <a:r>
              <a:rPr dirty="0" u="sng" sz="2200" spc="-58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stock</a:t>
            </a:r>
            <a:r>
              <a:rPr dirty="0" u="sng" sz="2200" spc="-204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1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availability </a:t>
            </a:r>
            <a:r>
              <a:rPr dirty="0" u="sng" sz="2200" spc="-8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over</a:t>
            </a:r>
            <a:r>
              <a:rPr dirty="0" sz="2200" spc="-85">
                <a:solidFill>
                  <a:srgbClr val="ED7D31"/>
                </a:solidFill>
                <a:latin typeface="Lucida Sans Unicode"/>
                <a:cs typeface="Lucida Sans Unicode"/>
              </a:rPr>
              <a:t>
</a:t>
            </a:r>
            <a:r>
              <a:rPr dirty="0" u="sng" sz="2200" spc="-8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retailer</a:t>
            </a:r>
            <a:r>
              <a:rPr dirty="0" u="sng" sz="2200" spc="-17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114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l</a:t>
            </a:r>
            <a:r>
              <a:rPr dirty="0" u="sng" sz="2200" spc="10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o</a:t>
            </a:r>
            <a:r>
              <a:rPr dirty="0" u="sng" sz="2200" spc="9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y</a:t>
            </a:r>
            <a:r>
              <a:rPr dirty="0" u="sng" sz="2200" spc="31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a</a:t>
            </a:r>
            <a:r>
              <a:rPr dirty="0" u="sng" sz="2200" spc="-114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l</a:t>
            </a:r>
            <a:r>
              <a:rPr dirty="0" u="sng" sz="2200" spc="3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ty</a:t>
            </a:r>
            <a:r>
              <a:rPr dirty="0" u="sng" sz="2200" spc="-19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  <a:p>
            <a:pPr marL="20320">
              <a:lnSpc>
                <a:spcPct val="100000"/>
              </a:lnSpc>
              <a:spcBef>
                <a:spcPts val="850"/>
              </a:spcBef>
            </a:pPr>
            <a:r>
              <a:rPr dirty="0" u="sng" sz="1300" spc="-1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www2.deloitte.com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134513" y="3066288"/>
            <a:ext cx="3710304" cy="650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8292" sz="6150" spc="337">
                <a:solidFill>
                  <a:srgbClr val="FF7D40"/>
                </a:solidFill>
                <a:latin typeface="Trebuchet MS"/>
                <a:cs typeface="Trebuchet MS"/>
              </a:rPr>
              <a:t>80</a:t>
            </a:r>
            <a:r>
              <a:rPr dirty="0" baseline="-8101" sz="3600" spc="337">
                <a:solidFill>
                  <a:srgbClr val="FF7D40"/>
                </a:solidFill>
                <a:latin typeface="Lucida Sans Unicode"/>
                <a:cs typeface="Lucida Sans Unicode"/>
              </a:rPr>
              <a:t>%</a:t>
            </a:r>
            <a:r>
              <a:rPr dirty="0" baseline="-8101" sz="3600" spc="569">
                <a:solidFill>
                  <a:srgbClr val="FF7D40"/>
                </a:solidFill>
                <a:latin typeface="Lucida Sans Unicode"/>
                <a:cs typeface="Lucida Sans Unicode"/>
              </a:rPr>
              <a:t> </a:t>
            </a:r>
            <a:r>
              <a:rPr dirty="0" u="sng" sz="2200" spc="-8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of</a:t>
            </a:r>
            <a:r>
              <a:rPr dirty="0" u="sng" sz="2200" spc="-22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7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executives</a:t>
            </a:r>
            <a:r>
              <a:rPr dirty="0" u="sng" sz="2200" spc="-23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1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believe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5952" y="5547359"/>
            <a:ext cx="7162800" cy="5763768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1734998" y="5075896"/>
            <a:ext cx="7264400" cy="5050155"/>
          </a:xfrm>
          <a:prstGeom prst="rect">
            <a:avLst/>
          </a:prstGeom>
        </p:spPr>
        <p:txBody>
          <a:bodyPr wrap="square" lIns="0" tIns="186690" rIns="0" bIns="0" rtlCol="0" vert="horz">
            <a:spAutoFit/>
          </a:bodyPr>
          <a:lstStyle/>
          <a:p>
            <a:pPr marL="283845" indent="-271145">
              <a:lnSpc>
                <a:spcPct val="100000"/>
              </a:lnSpc>
              <a:spcBef>
                <a:spcPts val="1470"/>
              </a:spcBef>
              <a:buAutoNum type="arabicPeriod" startAt="2"/>
              <a:tabLst>
                <a:tab pos="283845" algn="l"/>
              </a:tabLst>
            </a:pP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End-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to-</a:t>
            </a:r>
            <a:r>
              <a:rPr dirty="0" sz="2000" spc="55">
                <a:solidFill>
                  <a:srgbClr val="FFFFFF"/>
                </a:solidFill>
                <a:latin typeface="Lucida Sans Unicode"/>
                <a:cs typeface="Lucida Sans Unicode"/>
              </a:rPr>
              <a:t>end</a:t>
            </a:r>
            <a:r>
              <a:rPr dirty="0" sz="2000" spc="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customer</a:t>
            </a:r>
            <a:r>
              <a:rPr dirty="0" sz="2000" spc="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experience</a:t>
            </a:r>
            <a:r>
              <a:rPr dirty="0" sz="20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transformation</a:t>
            </a:r>
            <a:endParaRPr sz="2000">
              <a:latin typeface="Lucida Sans Unicode"/>
              <a:cs typeface="Lucida Sans Unicode"/>
            </a:endParaRPr>
          </a:p>
          <a:p>
            <a:pPr marL="306070" marR="5080">
              <a:lnSpc>
                <a:spcPct val="118500"/>
              </a:lnSpc>
              <a:spcBef>
                <a:spcPts val="605"/>
              </a:spcBef>
            </a:pP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drive</a:t>
            </a:r>
            <a:r>
              <a:rPr dirty="0" sz="13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growth,</a:t>
            </a:r>
            <a:r>
              <a:rPr dirty="0" sz="13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retailers</a:t>
            </a:r>
            <a:r>
              <a:rPr dirty="0" sz="13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must</a:t>
            </a:r>
            <a:r>
              <a:rPr dirty="0" sz="13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deliver</a:t>
            </a:r>
            <a:r>
              <a:rPr dirty="0" sz="13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personalized,</a:t>
            </a:r>
            <a:r>
              <a:rPr dirty="0" sz="130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reliable,</a:t>
            </a:r>
            <a:r>
              <a:rPr dirty="0" sz="130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Lucida Sans Unicode"/>
                <a:cs typeface="Lucida Sans Unicode"/>
              </a:rPr>
              <a:t>seamless</a:t>
            </a:r>
            <a:r>
              <a:rPr dirty="0" sz="13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225">
                <a:solidFill>
                  <a:srgbClr val="FFFFFF"/>
                </a:solidFill>
                <a:latin typeface="Lucida Sans Unicode"/>
                <a:cs typeface="Lucida Sans Unicode"/>
              </a:rPr>
              <a:t>and
differentiated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 customer</a:t>
            </a:r>
            <a:r>
              <a:rPr dirty="0" sz="1300" spc="2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experiences.</a:t>
            </a:r>
            <a:r>
              <a:rPr dirty="0" sz="1300" spc="2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Integrating</a:t>
            </a:r>
            <a:r>
              <a:rPr dirty="0" sz="1300" spc="2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new</a:t>
            </a:r>
            <a:r>
              <a:rPr dirty="0" sz="1300" spc="2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technologies</a:t>
            </a:r>
            <a:r>
              <a:rPr dirty="0" sz="1300" spc="2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300" spc="2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supporting
scale</a:t>
            </a:r>
            <a:r>
              <a:rPr dirty="0" sz="1300" spc="605">
                <a:solidFill>
                  <a:srgbClr val="FFFFFF"/>
                </a:solidFill>
                <a:latin typeface="Lucida Sans Unicode"/>
                <a:cs typeface="Lucida Sans Unicode"/>
              </a:rPr>
              <a:t>    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13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1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must.</a:t>
            </a:r>
            <a:endParaRPr sz="1300">
              <a:latin typeface="Lucida Sans Unicode"/>
              <a:cs typeface="Lucida Sans Unicode"/>
            </a:endParaRPr>
          </a:p>
          <a:p>
            <a:pPr marL="264160" marR="90170" indent="-635">
              <a:lnSpc>
                <a:spcPct val="118200"/>
              </a:lnSpc>
              <a:spcBef>
                <a:spcPts val="1035"/>
              </a:spcBef>
            </a:pPr>
            <a:r>
              <a:rPr dirty="0" sz="1400" spc="90" b="1">
                <a:solidFill>
                  <a:srgbClr val="30BA78"/>
                </a:solidFill>
                <a:latin typeface="Trebuchet MS"/>
                <a:cs typeface="Trebuchet MS"/>
              </a:rPr>
              <a:t>How </a:t>
            </a:r>
            <a:r>
              <a:rPr dirty="0" sz="1400" spc="80" b="1">
                <a:solidFill>
                  <a:srgbClr val="30BA78"/>
                </a:solidFill>
                <a:latin typeface="Trebuchet MS"/>
                <a:cs typeface="Trebuchet MS"/>
              </a:rPr>
              <a:t>SUSE</a:t>
            </a:r>
            <a:r>
              <a:rPr dirty="0" sz="1400" spc="85" b="1">
                <a:solidFill>
                  <a:srgbClr val="30BA78"/>
                </a:solidFill>
                <a:latin typeface="Trebuchet MS"/>
                <a:cs typeface="Trebuchet MS"/>
              </a:rPr>
              <a:t> </a:t>
            </a:r>
            <a:r>
              <a:rPr dirty="0" sz="1400" spc="155" b="1">
                <a:solidFill>
                  <a:srgbClr val="30BA78"/>
                </a:solidFill>
                <a:latin typeface="Trebuchet MS"/>
                <a:cs typeface="Trebuchet MS"/>
              </a:rPr>
              <a:t>can</a:t>
            </a:r>
            <a:r>
              <a:rPr dirty="0" sz="1400" spc="95" b="1">
                <a:solidFill>
                  <a:srgbClr val="30BA78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30BA78"/>
                </a:solidFill>
                <a:latin typeface="Trebuchet MS"/>
                <a:cs typeface="Trebuchet MS"/>
              </a:rPr>
              <a:t>help:</a:t>
            </a:r>
            <a:r>
              <a:rPr dirty="0" sz="1400" spc="70" b="1">
                <a:solidFill>
                  <a:srgbClr val="30BA78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SUSE</a:t>
            </a:r>
            <a:r>
              <a:rPr dirty="0" sz="1300" spc="4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55">
                <a:solidFill>
                  <a:srgbClr val="30BA78"/>
                </a:solidFill>
                <a:latin typeface="Lucida Sans Unicode"/>
                <a:cs typeface="Lucida Sans Unicode"/>
              </a:rPr>
              <a:t>Linux</a:t>
            </a:r>
            <a:r>
              <a:rPr dirty="0" sz="1300" spc="6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Enterprise</a:t>
            </a:r>
            <a:r>
              <a:rPr dirty="0" sz="1300" spc="5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75">
                <a:solidFill>
                  <a:srgbClr val="30BA78"/>
                </a:solidFill>
                <a:latin typeface="Lucida Sans Unicode"/>
                <a:cs typeface="Lucida Sans Unicode"/>
              </a:rPr>
              <a:t>S</a:t>
            </a:r>
            <a:r>
              <a:rPr dirty="0" sz="1300" spc="70">
                <a:solidFill>
                  <a:srgbClr val="30BA78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-45">
                <a:solidFill>
                  <a:srgbClr val="30BA78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55">
                <a:solidFill>
                  <a:srgbClr val="30BA78"/>
                </a:solidFill>
                <a:latin typeface="Lucida Sans Unicode"/>
                <a:cs typeface="Lucida Sans Unicode"/>
              </a:rPr>
              <a:t>v</a:t>
            </a:r>
            <a:r>
              <a:rPr dirty="0" sz="1300" spc="80">
                <a:solidFill>
                  <a:srgbClr val="30BA78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-45">
                <a:solidFill>
                  <a:srgbClr val="30BA78"/>
                </a:solidFill>
                <a:latin typeface="Lucida Sans Unicode"/>
                <a:cs typeface="Lucida Sans Unicode"/>
              </a:rPr>
              <a:t>r</a:t>
            </a:r>
            <a:r>
              <a:rPr dirty="0" sz="1300" spc="-405">
                <a:solidFill>
                  <a:srgbClr val="30BA78"/>
                </a:solidFill>
                <a:latin typeface="Lucida Sans Unicode"/>
                <a:cs typeface="Lucida Sans Unicode"/>
              </a:rPr>
              <a:t>1</a:t>
            </a:r>
            <a:r>
              <a:rPr dirty="0" sz="1300" spc="5">
                <a:solidFill>
                  <a:srgbClr val="30BA78"/>
                </a:solidFill>
                <a:latin typeface="Lucida Sans Unicode"/>
                <a:cs typeface="Lucida Sans Unicode"/>
              </a:rPr>
              <a:t>5</a:t>
            </a:r>
            <a:r>
              <a:rPr dirty="0" sz="1300" spc="4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SP3</a:t>
            </a:r>
            <a:r>
              <a:rPr dirty="0" sz="1300" spc="5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allows</a:t>
            </a:r>
            <a:r>
              <a:rPr dirty="0" sz="1300" spc="5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retailers</a:t>
            </a:r>
            <a:r>
              <a:rPr dirty="0" sz="1300" spc="5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6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295">
                <a:solidFill>
                  <a:srgbClr val="30BA78"/>
                </a:solidFill>
                <a:latin typeface="Lucida Sans Unicode"/>
                <a:cs typeface="Lucida Sans Unicode"/>
              </a:rPr>
              <a:t>deploy
and</a:t>
            </a:r>
            <a:r>
              <a:rPr dirty="0" sz="1300" spc="45">
                <a:solidFill>
                  <a:srgbClr val="30BA78"/>
                </a:solidFill>
                <a:latin typeface="Lucida Sans Unicode"/>
                <a:cs typeface="Lucida Sans Unicode"/>
              </a:rPr>
              <a:t> leverage</a:t>
            </a:r>
            <a:r>
              <a:rPr dirty="0" sz="1300" spc="6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the</a:t>
            </a:r>
            <a:r>
              <a:rPr dirty="0" sz="1300" spc="6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newest</a:t>
            </a:r>
            <a:r>
              <a:rPr dirty="0" sz="1300" spc="7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point</a:t>
            </a:r>
            <a:r>
              <a:rPr dirty="0" sz="1300" spc="8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of</a:t>
            </a:r>
            <a:r>
              <a:rPr dirty="0" sz="1300" spc="7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sales</a:t>
            </a:r>
            <a:r>
              <a:rPr dirty="0" sz="1300" spc="6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70">
                <a:solidFill>
                  <a:srgbClr val="30BA78"/>
                </a:solidFill>
                <a:latin typeface="Lucida Sans Unicode"/>
                <a:cs typeface="Lucida Sans Unicode"/>
              </a:rPr>
              <a:t>(POS)</a:t>
            </a:r>
            <a:r>
              <a:rPr dirty="0" sz="1300" spc="5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systems.</a:t>
            </a:r>
            <a:r>
              <a:rPr dirty="0" sz="1300" spc="7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SUSE</a:t>
            </a:r>
            <a:r>
              <a:rPr dirty="0" sz="1300" spc="6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Rancher</a:t>
            </a:r>
            <a:r>
              <a:rPr dirty="0" sz="1300" spc="7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80">
                <a:solidFill>
                  <a:srgbClr val="30BA78"/>
                </a:solidFill>
                <a:latin typeface="Lucida Sans Unicode"/>
                <a:cs typeface="Lucida Sans Unicode"/>
              </a:rPr>
              <a:t>and</a:t>
            </a:r>
            <a:r>
              <a:rPr dirty="0" sz="1300" spc="7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20">
                <a:solidFill>
                  <a:srgbClr val="30BA78"/>
                </a:solidFill>
                <a:latin typeface="Lucida Sans Unicode"/>
                <a:cs typeface="Lucida Sans Unicode"/>
              </a:rPr>
              <a:t>K3s</a:t>
            </a:r>
            <a:r>
              <a:rPr dirty="0" sz="1300" spc="7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225">
                <a:solidFill>
                  <a:srgbClr val="30BA78"/>
                </a:solidFill>
                <a:latin typeface="Lucida Sans Unicode"/>
                <a:cs typeface="Lucida Sans Unicode"/>
              </a:rPr>
              <a:t>light-</a:t>
            </a:r>
            <a:r>
              <a:rPr dirty="0" sz="1300" spc="-155">
                <a:solidFill>
                  <a:srgbClr val="30BA78"/>
                </a:solidFill>
                <a:latin typeface="Lucida Sans Unicode"/>
                <a:cs typeface="Lucida Sans Unicode"/>
              </a:rPr>
              <a:t>
weight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Kubernetes</a:t>
            </a:r>
            <a:r>
              <a:rPr dirty="0" sz="1300" spc="28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oversees</a:t>
            </a:r>
            <a:r>
              <a:rPr dirty="0" sz="1300" spc="29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production</a:t>
            </a:r>
            <a:r>
              <a:rPr dirty="0" sz="1300" spc="30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workloads</a:t>
            </a:r>
            <a:r>
              <a:rPr dirty="0" sz="1300" spc="28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across</a:t>
            </a:r>
            <a:r>
              <a:rPr dirty="0" sz="1300" spc="28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resource-</a:t>
            </a:r>
            <a:r>
              <a:rPr dirty="0" sz="1300" spc="-10">
                <a:solidFill>
                  <a:srgbClr val="30BA78"/>
                </a:solidFill>
                <a:latin typeface="Lucida Sans Unicode"/>
                <a:cs typeface="Lucida Sans Unicode"/>
              </a:rPr>
              <a:t>restrained,
remote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locations</a:t>
            </a:r>
            <a:r>
              <a:rPr dirty="0" sz="1300" spc="7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or</a:t>
            </a:r>
            <a:r>
              <a:rPr dirty="0" sz="1300" spc="9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on</a:t>
            </a:r>
            <a:r>
              <a:rPr dirty="0" sz="1300" spc="8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25">
                <a:solidFill>
                  <a:srgbClr val="30BA78"/>
                </a:solidFill>
                <a:latin typeface="Lucida Sans Unicode"/>
                <a:cs typeface="Lucida Sans Unicode"/>
              </a:rPr>
              <a:t>IoT</a:t>
            </a:r>
            <a:r>
              <a:rPr dirty="0" sz="1300" spc="7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devices.</a:t>
            </a:r>
            <a:r>
              <a:rPr dirty="0" sz="1300" spc="9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SUSE’s</a:t>
            </a:r>
            <a:r>
              <a:rPr dirty="0" sz="1300" spc="7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GitOps-driven</a:t>
            </a:r>
            <a:r>
              <a:rPr dirty="0" sz="1300" spc="9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continuous</a:t>
            </a:r>
            <a:r>
              <a:rPr dirty="0" sz="1300" spc="7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30BA78"/>
                </a:solidFill>
                <a:latin typeface="Lucida Sans Unicode"/>
                <a:cs typeface="Lucida Sans Unicode"/>
              </a:rPr>
              <a:t>delivery
capability </a:t>
            </a:r>
            <a:r>
              <a:rPr dirty="0" sz="1300" spc="80">
                <a:solidFill>
                  <a:srgbClr val="30BA78"/>
                </a:solidFill>
                <a:latin typeface="Lucida Sans Unicode"/>
                <a:cs typeface="Lucida Sans Unicode"/>
              </a:rPr>
              <a:t>manages</a:t>
            </a:r>
            <a:r>
              <a:rPr dirty="0" sz="1300" spc="14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multiple</a:t>
            </a:r>
            <a:r>
              <a:rPr dirty="0" sz="1300" spc="14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Edge-</a:t>
            </a:r>
            <a:r>
              <a:rPr dirty="0" sz="1300" spc="60">
                <a:solidFill>
                  <a:srgbClr val="30BA78"/>
                </a:solidFill>
                <a:latin typeface="Lucida Sans Unicode"/>
                <a:cs typeface="Lucida Sans Unicode"/>
              </a:rPr>
              <a:t>based</a:t>
            </a:r>
            <a:r>
              <a:rPr dirty="0" sz="1300" spc="14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30BA78"/>
                </a:solidFill>
                <a:latin typeface="Lucida Sans Unicode"/>
                <a:cs typeface="Lucida Sans Unicode"/>
              </a:rPr>
              <a:t>clusters.</a:t>
            </a:r>
            <a:r>
              <a:rPr dirty="0" sz="1300" spc="-10">
                <a:latin typeface="Lucida Sans Unicode"/>
                <a:cs typeface="Lucida Sans Unicode"/>
              </a:rPr>
              <a:t>.</a:t>
            </a:r>
            <a:endParaRPr sz="1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Lucida Sans Unicode"/>
              <a:cs typeface="Lucida Sans Unicode"/>
            </a:endParaRPr>
          </a:p>
          <a:p>
            <a:pPr marL="288290" indent="-275590">
              <a:lnSpc>
                <a:spcPct val="100000"/>
              </a:lnSpc>
              <a:buAutoNum type="arabicPeriod" startAt="3"/>
              <a:tabLst>
                <a:tab pos="288290" algn="l"/>
              </a:tabLst>
            </a:pP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Infrastructure</a:t>
            </a:r>
            <a:r>
              <a:rPr dirty="0" sz="20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95">
                <a:solidFill>
                  <a:srgbClr val="FFFFFF"/>
                </a:solidFill>
                <a:latin typeface="Lucida Sans Unicode"/>
                <a:cs typeface="Lucida Sans Unicode"/>
              </a:rPr>
              <a:t>management</a:t>
            </a:r>
            <a:r>
              <a:rPr dirty="0" sz="20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optimization</a:t>
            </a:r>
            <a:endParaRPr sz="2000">
              <a:latin typeface="Lucida Sans Unicode"/>
              <a:cs typeface="Lucida Sans Unicode"/>
            </a:endParaRPr>
          </a:p>
          <a:p>
            <a:pPr marL="306070" marR="252095">
              <a:lnSpc>
                <a:spcPct val="118500"/>
              </a:lnSpc>
              <a:spcBef>
                <a:spcPts val="605"/>
              </a:spcBef>
            </a:pPr>
            <a:r>
              <a:rPr dirty="0" sz="1300" spc="45">
                <a:solidFill>
                  <a:srgbClr val="FFFFFF"/>
                </a:solidFill>
                <a:latin typeface="Lucida Sans Unicode"/>
                <a:cs typeface="Lucida Sans Unicode"/>
              </a:rPr>
              <a:t>Accelerated</a:t>
            </a:r>
            <a:r>
              <a:rPr dirty="0" sz="1300" spc="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technology</a:t>
            </a:r>
            <a:r>
              <a:rPr dirty="0" sz="1300" spc="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adoption</a:t>
            </a:r>
            <a:r>
              <a:rPr dirty="0" sz="1300" spc="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1300" spc="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often</a:t>
            </a:r>
            <a:r>
              <a:rPr dirty="0" sz="1300" spc="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slowed</a:t>
            </a:r>
            <a:r>
              <a:rPr dirty="0" sz="1300" spc="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1300" spc="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monolithic</a:t>
            </a:r>
            <a:r>
              <a:rPr dirty="0" sz="1300" spc="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Lucida Sans Unicode"/>
                <a:cs typeface="Lucida Sans Unicode"/>
              </a:rPr>
              <a:t>legacy</a:t>
            </a:r>
            <a:r>
              <a:rPr dirty="0" sz="1300" spc="20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1300" spc="-360">
                <a:solidFill>
                  <a:srgbClr val="FFFFFF"/>
                </a:solidFill>
                <a:latin typeface="Lucida Sans Unicode"/>
                <a:cs typeface="Lucida Sans Unicode"/>
              </a:rPr>
              <a:t>systems
which</a:t>
            </a:r>
            <a:r>
              <a:rPr dirty="0" sz="1300" spc="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dirty="0" sz="13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hard</a:t>
            </a:r>
            <a:r>
              <a:rPr dirty="0" sz="1300" spc="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change.</a:t>
            </a:r>
            <a:r>
              <a:rPr dirty="0" sz="1300" spc="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Those</a:t>
            </a:r>
            <a:r>
              <a:rPr dirty="0" sz="13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looking</a:t>
            </a:r>
            <a:r>
              <a:rPr dirty="0" sz="13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deploy</a:t>
            </a:r>
            <a:r>
              <a:rPr dirty="0" sz="1300" spc="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Lucida Sans Unicode"/>
                <a:cs typeface="Lucida Sans Unicode"/>
              </a:rPr>
              <a:t>radical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transformation
strategies</a:t>
            </a:r>
            <a:r>
              <a:rPr dirty="0" sz="1300" spc="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know</a:t>
            </a:r>
            <a:r>
              <a:rPr dirty="0" sz="1300" spc="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300" spc="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Lucida Sans Unicode"/>
                <a:cs typeface="Lucida Sans Unicode"/>
              </a:rPr>
              <a:t>importance</a:t>
            </a:r>
            <a:r>
              <a:rPr dirty="0" sz="1300" spc="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1300" spc="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end-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to-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end</a:t>
            </a:r>
            <a:r>
              <a:rPr dirty="0" sz="1300" spc="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infrastructure </a:t>
            </a:r>
            <a:r>
              <a:rPr dirty="0" sz="1300" spc="35">
                <a:solidFill>
                  <a:srgbClr val="FFFFFF"/>
                </a:solidFill>
                <a:latin typeface="Lucida Sans Unicode"/>
                <a:cs typeface="Lucida Sans Unicode"/>
              </a:rPr>
              <a:t>management.</a:t>
            </a:r>
            <a:endParaRPr sz="1300">
              <a:latin typeface="Lucida Sans Unicode"/>
              <a:cs typeface="Lucida Sans Unicode"/>
            </a:endParaRPr>
          </a:p>
          <a:p>
            <a:pPr marL="285115" marR="100965" indent="-635">
              <a:lnSpc>
                <a:spcPct val="116500"/>
              </a:lnSpc>
              <a:spcBef>
                <a:spcPts val="1065"/>
              </a:spcBef>
            </a:pPr>
            <a:r>
              <a:rPr dirty="0" sz="1400" spc="90" b="1">
                <a:solidFill>
                  <a:srgbClr val="30BA78"/>
                </a:solidFill>
                <a:latin typeface="Trebuchet MS"/>
                <a:cs typeface="Trebuchet MS"/>
              </a:rPr>
              <a:t>How</a:t>
            </a:r>
            <a:r>
              <a:rPr dirty="0" sz="1400" spc="110" b="1">
                <a:solidFill>
                  <a:srgbClr val="30BA78"/>
                </a:solidFill>
                <a:latin typeface="Trebuchet MS"/>
                <a:cs typeface="Trebuchet MS"/>
              </a:rPr>
              <a:t> </a:t>
            </a:r>
            <a:r>
              <a:rPr dirty="0" sz="1400" spc="80" b="1">
                <a:solidFill>
                  <a:srgbClr val="30BA78"/>
                </a:solidFill>
                <a:latin typeface="Trebuchet MS"/>
                <a:cs typeface="Trebuchet MS"/>
              </a:rPr>
              <a:t>SUSE</a:t>
            </a:r>
            <a:r>
              <a:rPr dirty="0" sz="1400" spc="95" b="1">
                <a:solidFill>
                  <a:srgbClr val="30BA78"/>
                </a:solidFill>
                <a:latin typeface="Trebuchet MS"/>
                <a:cs typeface="Trebuchet MS"/>
              </a:rPr>
              <a:t> </a:t>
            </a:r>
            <a:r>
              <a:rPr dirty="0" sz="1400" spc="155" b="1">
                <a:solidFill>
                  <a:srgbClr val="30BA78"/>
                </a:solidFill>
                <a:latin typeface="Trebuchet MS"/>
                <a:cs typeface="Trebuchet MS"/>
              </a:rPr>
              <a:t>can</a:t>
            </a:r>
            <a:r>
              <a:rPr dirty="0" sz="1400" spc="110" b="1">
                <a:solidFill>
                  <a:srgbClr val="30BA78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30BA78"/>
                </a:solidFill>
                <a:latin typeface="Trebuchet MS"/>
                <a:cs typeface="Trebuchet MS"/>
              </a:rPr>
              <a:t>help:</a:t>
            </a:r>
            <a:r>
              <a:rPr dirty="0" sz="1400" spc="85" b="1">
                <a:solidFill>
                  <a:srgbClr val="30BA78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SUSE</a:t>
            </a:r>
            <a:r>
              <a:rPr dirty="0" sz="1300" spc="6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55">
                <a:solidFill>
                  <a:srgbClr val="30BA78"/>
                </a:solidFill>
                <a:latin typeface="Lucida Sans Unicode"/>
                <a:cs typeface="Lucida Sans Unicode"/>
              </a:rPr>
              <a:t>Manager</a:t>
            </a:r>
            <a:r>
              <a:rPr dirty="0" sz="1300" spc="7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for</a:t>
            </a:r>
            <a:r>
              <a:rPr dirty="0" sz="1300" spc="7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Retail</a:t>
            </a:r>
            <a:r>
              <a:rPr dirty="0" sz="1300" spc="7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50">
                <a:solidFill>
                  <a:srgbClr val="30BA78"/>
                </a:solidFill>
                <a:latin typeface="Lucida Sans Unicode"/>
                <a:cs typeface="Lucida Sans Unicode"/>
              </a:rPr>
              <a:t>scales</a:t>
            </a:r>
            <a:r>
              <a:rPr dirty="0" sz="1300" spc="6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7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tens</a:t>
            </a:r>
            <a:r>
              <a:rPr dirty="0" sz="1300" spc="6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of</a:t>
            </a:r>
            <a:r>
              <a:rPr dirty="0" sz="1300" spc="6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thousands</a:t>
            </a:r>
            <a:r>
              <a:rPr dirty="0" sz="1300" spc="6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25">
                <a:solidFill>
                  <a:srgbClr val="30BA78"/>
                </a:solidFill>
                <a:latin typeface="Lucida Sans Unicode"/>
                <a:cs typeface="Lucida Sans Unicode"/>
              </a:rPr>
              <a:t>of</a:t>
            </a:r>
            <a:r>
              <a:rPr dirty="0" sz="1300" spc="60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440">
                <a:solidFill>
                  <a:srgbClr val="30BA78"/>
                </a:solidFill>
                <a:latin typeface="Lucida Sans Unicode"/>
                <a:cs typeface="Lucida Sans Unicode"/>
              </a:rPr>
              <a:t>end
point</a:t>
            </a:r>
            <a:r>
              <a:rPr dirty="0" sz="1300" spc="10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45">
                <a:solidFill>
                  <a:srgbClr val="30BA78"/>
                </a:solidFill>
                <a:latin typeface="Lucida Sans Unicode"/>
                <a:cs typeface="Lucida Sans Unicode"/>
              </a:rPr>
              <a:t>devices</a:t>
            </a:r>
            <a:r>
              <a:rPr dirty="0" sz="1300" spc="10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80">
                <a:solidFill>
                  <a:srgbClr val="30BA78"/>
                </a:solidFill>
                <a:latin typeface="Lucida Sans Unicode"/>
                <a:cs typeface="Lucida Sans Unicode"/>
              </a:rPr>
              <a:t>and</a:t>
            </a:r>
            <a:r>
              <a:rPr dirty="0" sz="1300" spc="11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beyond.</a:t>
            </a:r>
            <a:r>
              <a:rPr dirty="0" sz="1300" spc="11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SUSE</a:t>
            </a:r>
            <a:r>
              <a:rPr dirty="0" sz="1300" spc="10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Rancher</a:t>
            </a:r>
            <a:r>
              <a:rPr dirty="0" sz="1300" spc="114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provides</a:t>
            </a:r>
            <a:r>
              <a:rPr dirty="0" sz="1300" spc="10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155">
                <a:solidFill>
                  <a:srgbClr val="30BA78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9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30BA78"/>
                </a:solidFill>
                <a:latin typeface="Lucida Sans Unicode"/>
                <a:cs typeface="Lucida Sans Unicode"/>
              </a:rPr>
              <a:t>comprehensive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management
view,</a:t>
            </a:r>
            <a:r>
              <a:rPr dirty="0" sz="1300" spc="10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simplifying</a:t>
            </a:r>
            <a:r>
              <a:rPr dirty="0" sz="1300" spc="9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80">
                <a:solidFill>
                  <a:srgbClr val="30BA78"/>
                </a:solidFill>
                <a:latin typeface="Lucida Sans Unicode"/>
                <a:cs typeface="Lucida Sans Unicode"/>
              </a:rPr>
              <a:t>and</a:t>
            </a:r>
            <a:r>
              <a:rPr dirty="0" sz="1300" spc="10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optimizing</a:t>
            </a:r>
            <a:r>
              <a:rPr dirty="0" sz="1300" spc="9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the</a:t>
            </a:r>
            <a:r>
              <a:rPr dirty="0" sz="1300" spc="9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75">
                <a:solidFill>
                  <a:srgbClr val="30BA78"/>
                </a:solidFill>
                <a:latin typeface="Lucida Sans Unicode"/>
                <a:cs typeface="Lucida Sans Unicode"/>
              </a:rPr>
              <a:t>management</a:t>
            </a:r>
            <a:r>
              <a:rPr dirty="0" sz="1300" spc="10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of</a:t>
            </a:r>
            <a:r>
              <a:rPr dirty="0" sz="1300" spc="9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Edge,</a:t>
            </a:r>
            <a:r>
              <a:rPr dirty="0" sz="1300" spc="11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25">
                <a:solidFill>
                  <a:srgbClr val="30BA78"/>
                </a:solidFill>
                <a:latin typeface="Lucida Sans Unicode"/>
                <a:cs typeface="Lucida Sans Unicode"/>
              </a:rPr>
              <a:t>POS</a:t>
            </a:r>
            <a:r>
              <a:rPr dirty="0" sz="1300" spc="20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80">
                <a:solidFill>
                  <a:srgbClr val="30BA78"/>
                </a:solidFill>
                <a:latin typeface="Lucida Sans Unicode"/>
                <a:cs typeface="Lucida Sans Unicode"/>
              </a:rPr>
              <a:t>and</a:t>
            </a:r>
            <a:r>
              <a:rPr dirty="0" sz="1300" spc="14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other
technologies</a:t>
            </a:r>
            <a:r>
              <a:rPr dirty="0" sz="1300" spc="14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across</a:t>
            </a:r>
            <a:r>
              <a:rPr dirty="0" sz="1300" spc="14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30BA78"/>
                </a:solidFill>
                <a:latin typeface="Lucida Sans Unicode"/>
                <a:cs typeface="Lucida Sans Unicode"/>
              </a:rPr>
              <a:t>retail</a:t>
            </a:r>
            <a:r>
              <a:rPr dirty="0" sz="1300" spc="16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30BA78"/>
                </a:solidFill>
                <a:latin typeface="Lucida Sans Unicode"/>
                <a:cs typeface="Lucida Sans Unicode"/>
              </a:rPr>
              <a:t>infrastructure.</a:t>
            </a:r>
            <a:endParaRPr sz="1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23986"/>
            <a:ext cx="20104100" cy="11187430"/>
            <a:chOff x="0" y="123986"/>
            <a:chExt cx="20104100" cy="111874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35502"/>
              <a:ext cx="10587300" cy="807305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144" y="3233927"/>
              <a:ext cx="9817608" cy="807720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2925094" y="1605788"/>
            <a:ext cx="4872355" cy="1356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Business-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critical</a:t>
            </a:r>
            <a:r>
              <a:rPr dirty="0" sz="24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Lucida Sans Unicode"/>
                <a:cs typeface="Lucida Sans Unicode"/>
              </a:rPr>
              <a:t>Linux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Run</a:t>
            </a:r>
            <a:r>
              <a:rPr dirty="0" sz="1300" spc="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workloads</a:t>
            </a:r>
            <a:r>
              <a:rPr dirty="0" sz="1300" spc="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across</a:t>
            </a:r>
            <a:r>
              <a:rPr dirty="0" sz="1300" spc="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cloud</a:t>
            </a:r>
            <a:r>
              <a:rPr dirty="0" sz="1300" spc="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300" spc="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on-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premises.</a:t>
            </a:r>
            <a:endParaRPr sz="1300">
              <a:latin typeface="Lucida Sans Unicode"/>
              <a:cs typeface="Lucida Sans Unicode"/>
            </a:endParaRPr>
          </a:p>
          <a:p>
            <a:pPr marL="12700" marR="5080">
              <a:lnSpc>
                <a:spcPct val="112900"/>
              </a:lnSpc>
              <a:spcBef>
                <a:spcPts val="930"/>
              </a:spcBef>
            </a:pP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Benefits:</a:t>
            </a:r>
            <a:r>
              <a:rPr dirty="0" sz="1400" spc="30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70">
                <a:solidFill>
                  <a:srgbClr val="30BA78"/>
                </a:solidFill>
                <a:latin typeface="Lucida Sans Unicode"/>
                <a:cs typeface="Lucida Sans Unicode"/>
              </a:rPr>
              <a:t>Accelerates</a:t>
            </a:r>
            <a:r>
              <a:rPr dirty="0" sz="1400" spc="32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innovation</a:t>
            </a:r>
            <a:r>
              <a:rPr dirty="0" sz="1400" spc="32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0">
                <a:solidFill>
                  <a:srgbClr val="30BA78"/>
                </a:solidFill>
                <a:latin typeface="Lucida Sans Unicode"/>
                <a:cs typeface="Lucida Sans Unicode"/>
              </a:rPr>
              <a:t>and</a:t>
            </a:r>
            <a:r>
              <a:rPr dirty="0" sz="1400" spc="32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70">
                <a:solidFill>
                  <a:srgbClr val="30BA78"/>
                </a:solidFill>
                <a:latin typeface="Lucida Sans Unicode"/>
                <a:cs typeface="Lucida Sans Unicode"/>
              </a:rPr>
              <a:t>enables</a:t>
            </a:r>
            <a:r>
              <a:rPr dirty="0" sz="1400" spc="33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470">
                <a:solidFill>
                  <a:srgbClr val="30BA78"/>
                </a:solidFill>
                <a:latin typeface="Lucida Sans Unicode"/>
                <a:cs typeface="Lucida Sans Unicode"/>
              </a:rPr>
              <a:t>faster
market</a:t>
            </a:r>
            <a:r>
              <a:rPr dirty="0" sz="1400" spc="-10">
                <a:solidFill>
                  <a:srgbClr val="30BA78"/>
                </a:solidFill>
                <a:latin typeface="Lucida Sans Unicode"/>
                <a:cs typeface="Lucida Sans Unicode"/>
              </a:rPr>
              <a:t> response.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925094" y="3797300"/>
            <a:ext cx="5436235" cy="1826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>
                <a:solidFill>
                  <a:srgbClr val="FFFFFF"/>
                </a:solidFill>
                <a:latin typeface="Lucida Sans Unicode"/>
                <a:cs typeface="Lucida Sans Unicode"/>
              </a:rPr>
              <a:t>Enterprise</a:t>
            </a:r>
            <a:r>
              <a:rPr dirty="0" sz="24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Container</a:t>
            </a:r>
            <a:r>
              <a:rPr dirty="0" sz="24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Lucida Sans Unicode"/>
                <a:cs typeface="Lucida Sans Unicode"/>
              </a:rPr>
              <a:t>Management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Orchestrate</a:t>
            </a:r>
            <a:r>
              <a:rPr dirty="0" sz="1300" spc="40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containerized</a:t>
            </a:r>
            <a:r>
              <a:rPr dirty="0" sz="1300" spc="4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applications.</a:t>
            </a:r>
            <a:endParaRPr sz="1300">
              <a:latin typeface="Lucida Sans Unicode"/>
              <a:cs typeface="Lucida Sans Unicode"/>
            </a:endParaRPr>
          </a:p>
          <a:p>
            <a:pPr marL="12700" marR="617855">
              <a:lnSpc>
                <a:spcPct val="114300"/>
              </a:lnSpc>
              <a:spcBef>
                <a:spcPts val="885"/>
              </a:spcBef>
            </a:pP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Benefits:</a:t>
            </a:r>
            <a:r>
              <a:rPr dirty="0" sz="1400" spc="30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Maximizes</a:t>
            </a:r>
            <a:r>
              <a:rPr dirty="0" sz="1400" spc="33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70">
                <a:solidFill>
                  <a:srgbClr val="30BA78"/>
                </a:solidFill>
                <a:latin typeface="Lucida Sans Unicode"/>
                <a:cs typeface="Lucida Sans Unicode"/>
              </a:rPr>
              <a:t>development</a:t>
            </a:r>
            <a:r>
              <a:rPr dirty="0" sz="1400" spc="31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agility</a:t>
            </a:r>
            <a:r>
              <a:rPr dirty="0" sz="1400" spc="32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75">
                <a:solidFill>
                  <a:srgbClr val="30BA78"/>
                </a:solidFill>
                <a:latin typeface="Lucida Sans Unicode"/>
                <a:cs typeface="Lucida Sans Unicode"/>
              </a:rPr>
              <a:t>and</a:t>
            </a:r>
            <a:r>
              <a:rPr dirty="0" sz="1400" spc="200">
                <a:solidFill>
                  <a:srgbClr val="30BA78"/>
                </a:solidFill>
                <a:latin typeface="Lucida Sans Unicode"/>
                <a:cs typeface="Lucida Sans Unicode"/>
              </a:rPr>
              <a:t>  </a:t>
            </a:r>
            <a:r>
              <a:rPr dirty="0" sz="1400" spc="-440">
                <a:solidFill>
                  <a:srgbClr val="30BA78"/>
                </a:solidFill>
                <a:latin typeface="Lucida Sans Unicode"/>
                <a:cs typeface="Lucida Sans Unicode"/>
              </a:rPr>
              <a:t>unfies
clusters</a:t>
            </a:r>
            <a:r>
              <a:rPr dirty="0" sz="1400" spc="26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to</a:t>
            </a:r>
            <a:r>
              <a:rPr dirty="0" sz="1400" spc="27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ensure</a:t>
            </a:r>
            <a:r>
              <a:rPr dirty="0" sz="1400" spc="27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45">
                <a:solidFill>
                  <a:srgbClr val="30BA78"/>
                </a:solidFill>
                <a:latin typeface="Lucida Sans Unicode"/>
                <a:cs typeface="Lucida Sans Unicode"/>
              </a:rPr>
              <a:t>consistent</a:t>
            </a:r>
            <a:r>
              <a:rPr dirty="0" sz="1400" spc="26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45">
                <a:solidFill>
                  <a:srgbClr val="30BA78"/>
                </a:solidFill>
                <a:latin typeface="Lucida Sans Unicode"/>
                <a:cs typeface="Lucida Sans Unicode"/>
              </a:rPr>
              <a:t>operations</a:t>
            </a:r>
            <a:r>
              <a:rPr dirty="0" sz="1400" spc="27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0">
                <a:solidFill>
                  <a:srgbClr val="30BA78"/>
                </a:solidFill>
                <a:latin typeface="Lucida Sans Unicode"/>
                <a:cs typeface="Lucida Sans Unicode"/>
              </a:rPr>
              <a:t>workload</a:t>
            </a:r>
            <a:endParaRPr sz="1400">
              <a:latin typeface="Lucida Sans Unicode"/>
              <a:cs typeface="Lucida Sans Unicode"/>
            </a:endParaRPr>
          </a:p>
          <a:p>
            <a:pPr marL="12700" marR="5080">
              <a:lnSpc>
                <a:spcPts val="1900"/>
              </a:lnSpc>
            </a:pPr>
            <a:r>
              <a:rPr dirty="0" sz="1400" spc="85">
                <a:solidFill>
                  <a:srgbClr val="30BA78"/>
                </a:solidFill>
                <a:latin typeface="Lucida Sans Unicode"/>
                <a:cs typeface="Lucida Sans Unicode"/>
              </a:rPr>
              <a:t>management,</a:t>
            </a:r>
            <a:r>
              <a:rPr dirty="0" sz="1400" spc="30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0">
                <a:solidFill>
                  <a:srgbClr val="30BA78"/>
                </a:solidFill>
                <a:latin typeface="Lucida Sans Unicode"/>
                <a:cs typeface="Lucida Sans Unicode"/>
              </a:rPr>
              <a:t>and</a:t>
            </a:r>
            <a:r>
              <a:rPr dirty="0" sz="1400" spc="33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enterprise-</a:t>
            </a:r>
            <a:r>
              <a:rPr dirty="0" sz="1400" spc="80">
                <a:solidFill>
                  <a:srgbClr val="30BA78"/>
                </a:solidFill>
                <a:latin typeface="Lucida Sans Unicode"/>
                <a:cs typeface="Lucida Sans Unicode"/>
              </a:rPr>
              <a:t>grade</a:t>
            </a:r>
            <a:r>
              <a:rPr dirty="0" sz="1400" spc="33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security</a:t>
            </a:r>
            <a:r>
              <a:rPr dirty="0" sz="1400" spc="33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245">
                <a:solidFill>
                  <a:srgbClr val="30BA78"/>
                </a:solidFill>
                <a:latin typeface="Lucida Sans Unicode"/>
                <a:cs typeface="Lucida Sans Unicode"/>
              </a:rPr>
              <a:t>–</a:t>
            </a:r>
            <a:r>
              <a:rPr dirty="0" sz="1400" spc="34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from</a:t>
            </a:r>
            <a:r>
              <a:rPr dirty="0" sz="1400" spc="35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375">
                <a:solidFill>
                  <a:srgbClr val="30BA78"/>
                </a:solidFill>
                <a:latin typeface="Lucida Sans Unicode"/>
                <a:cs typeface="Lucida Sans Unicode"/>
              </a:rPr>
              <a:t>core
to</a:t>
            </a:r>
            <a:r>
              <a:rPr dirty="0" sz="1400" spc="55">
                <a:solidFill>
                  <a:srgbClr val="30BA78"/>
                </a:solidFill>
                <a:latin typeface="Lucida Sans Unicode"/>
                <a:cs typeface="Lucida Sans Unicode"/>
              </a:rPr>
              <a:t> cloud</a:t>
            </a:r>
            <a:r>
              <a:rPr dirty="0" sz="1400" spc="8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to</a:t>
            </a:r>
            <a:r>
              <a:rPr dirty="0" sz="1400" spc="8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0">
                <a:solidFill>
                  <a:srgbClr val="30BA78"/>
                </a:solidFill>
                <a:latin typeface="Lucida Sans Unicode"/>
                <a:cs typeface="Lucida Sans Unicode"/>
              </a:rPr>
              <a:t>Edge.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925094" y="6220459"/>
            <a:ext cx="5234305" cy="1356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Run</a:t>
            </a:r>
            <a:r>
              <a:rPr dirty="0" sz="2400" spc="-2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Lucida Sans Unicode"/>
                <a:cs typeface="Lucida Sans Unicode"/>
              </a:rPr>
              <a:t>SAP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Delivers</a:t>
            </a:r>
            <a:r>
              <a:rPr dirty="0" sz="1300" spc="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mission-critical</a:t>
            </a:r>
            <a:r>
              <a:rPr dirty="0" sz="1300" spc="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SAP</a:t>
            </a:r>
            <a:r>
              <a:rPr dirty="0" sz="1300" spc="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solutions.</a:t>
            </a:r>
            <a:endParaRPr sz="1300">
              <a:latin typeface="Lucida Sans Unicode"/>
              <a:cs typeface="Lucida Sans Unicode"/>
            </a:endParaRPr>
          </a:p>
          <a:p>
            <a:pPr marL="12700" marR="5080">
              <a:lnSpc>
                <a:spcPct val="112900"/>
              </a:lnSpc>
              <a:spcBef>
                <a:spcPts val="905"/>
              </a:spcBef>
            </a:pP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Benefits:</a:t>
            </a:r>
            <a:r>
              <a:rPr dirty="0" sz="1400" spc="15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75">
                <a:solidFill>
                  <a:srgbClr val="30BA78"/>
                </a:solidFill>
                <a:latin typeface="Lucida Sans Unicode"/>
                <a:cs typeface="Lucida Sans Unicode"/>
              </a:rPr>
              <a:t>Reduces</a:t>
            </a:r>
            <a:r>
              <a:rPr dirty="0" sz="1400" spc="18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50">
                <a:solidFill>
                  <a:srgbClr val="30BA78"/>
                </a:solidFill>
                <a:latin typeface="Lucida Sans Unicode"/>
                <a:cs typeface="Lucida Sans Unicode"/>
              </a:rPr>
              <a:t>service</a:t>
            </a:r>
            <a:r>
              <a:rPr dirty="0" sz="1400" spc="18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75">
                <a:solidFill>
                  <a:srgbClr val="30BA78"/>
                </a:solidFill>
                <a:latin typeface="Lucida Sans Unicode"/>
                <a:cs typeface="Lucida Sans Unicode"/>
              </a:rPr>
              <a:t>outage</a:t>
            </a:r>
            <a:r>
              <a:rPr dirty="0" sz="1400" spc="17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risks</a:t>
            </a:r>
            <a:r>
              <a:rPr dirty="0" sz="1400" spc="18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0">
                <a:solidFill>
                  <a:srgbClr val="30BA78"/>
                </a:solidFill>
                <a:latin typeface="Lucida Sans Unicode"/>
                <a:cs typeface="Lucida Sans Unicode"/>
              </a:rPr>
              <a:t>and</a:t>
            </a:r>
            <a:r>
              <a:rPr dirty="0" sz="1400" spc="17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40">
                <a:solidFill>
                  <a:srgbClr val="30BA78"/>
                </a:solidFill>
                <a:latin typeface="Lucida Sans Unicode"/>
                <a:cs typeface="Lucida Sans Unicode"/>
              </a:rPr>
              <a:t>deploys</a:t>
            </a:r>
            <a:r>
              <a:rPr dirty="0" sz="1400" spc="62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550">
                <a:solidFill>
                  <a:srgbClr val="30BA78"/>
                </a:solidFill>
                <a:latin typeface="Lucida Sans Unicode"/>
                <a:cs typeface="Lucida Sans Unicode"/>
              </a:rPr>
              <a:t>SAP
services</a:t>
            </a:r>
            <a:r>
              <a:rPr dirty="0" sz="1400" spc="22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faster</a:t>
            </a:r>
            <a:r>
              <a:rPr dirty="0" sz="1400" spc="20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on-</a:t>
            </a:r>
            <a:r>
              <a:rPr dirty="0" sz="1400" spc="55">
                <a:solidFill>
                  <a:srgbClr val="30BA78"/>
                </a:solidFill>
                <a:latin typeface="Lucida Sans Unicode"/>
                <a:cs typeface="Lucida Sans Unicode"/>
              </a:rPr>
              <a:t>premises</a:t>
            </a:r>
            <a:r>
              <a:rPr dirty="0" sz="1400" spc="22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0">
                <a:solidFill>
                  <a:srgbClr val="30BA78"/>
                </a:solidFill>
                <a:latin typeface="Lucida Sans Unicode"/>
                <a:cs typeface="Lucida Sans Unicode"/>
              </a:rPr>
              <a:t>and</a:t>
            </a:r>
            <a:r>
              <a:rPr dirty="0" sz="1400" spc="22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in</a:t>
            </a:r>
            <a:r>
              <a:rPr dirty="0" sz="1400" spc="22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the</a:t>
            </a:r>
            <a:r>
              <a:rPr dirty="0" sz="1400" spc="22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0">
                <a:solidFill>
                  <a:srgbClr val="30BA78"/>
                </a:solidFill>
                <a:latin typeface="Lucida Sans Unicode"/>
                <a:cs typeface="Lucida Sans Unicode"/>
              </a:rPr>
              <a:t>cloud.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1765796" y="1724512"/>
            <a:ext cx="949960" cy="7618095"/>
            <a:chOff x="11765796" y="1724512"/>
            <a:chExt cx="949960" cy="7618095"/>
          </a:xfrm>
        </p:grpSpPr>
        <p:sp>
          <p:nvSpPr>
            <p:cNvPr id="9" name="object 9" descr=""/>
            <p:cNvSpPr/>
            <p:nvPr/>
          </p:nvSpPr>
          <p:spPr>
            <a:xfrm>
              <a:off x="11788593" y="6324783"/>
              <a:ext cx="655955" cy="655955"/>
            </a:xfrm>
            <a:custGeom>
              <a:avLst/>
              <a:gdLst/>
              <a:ahLst/>
              <a:cxnLst/>
              <a:rect l="l" t="t" r="r" b="b"/>
              <a:pathLst>
                <a:path w="655954" h="655954">
                  <a:moveTo>
                    <a:pt x="655645" y="327822"/>
                  </a:moveTo>
                  <a:lnTo>
                    <a:pt x="655645" y="257573"/>
                  </a:lnTo>
                  <a:lnTo>
                    <a:pt x="599960" y="257573"/>
                  </a:lnTo>
                  <a:lnTo>
                    <a:pt x="594319" y="238517"/>
                  </a:lnTo>
                  <a:lnTo>
                    <a:pt x="587391" y="220053"/>
                  </a:lnTo>
                  <a:lnTo>
                    <a:pt x="579232" y="202229"/>
                  </a:lnTo>
                  <a:lnTo>
                    <a:pt x="569898" y="185093"/>
                  </a:lnTo>
                  <a:lnTo>
                    <a:pt x="609300" y="145691"/>
                  </a:lnTo>
                  <a:lnTo>
                    <a:pt x="509953" y="46344"/>
                  </a:lnTo>
                  <a:lnTo>
                    <a:pt x="470551" y="85756"/>
                  </a:lnTo>
                  <a:lnTo>
                    <a:pt x="453420" y="76416"/>
                  </a:lnTo>
                  <a:lnTo>
                    <a:pt x="435595" y="68254"/>
                  </a:lnTo>
                  <a:lnTo>
                    <a:pt x="417128" y="61325"/>
                  </a:lnTo>
                  <a:lnTo>
                    <a:pt x="398071" y="55684"/>
                  </a:lnTo>
                  <a:lnTo>
                    <a:pt x="398071" y="0"/>
                  </a:lnTo>
                  <a:lnTo>
                    <a:pt x="257573" y="0"/>
                  </a:lnTo>
                  <a:lnTo>
                    <a:pt x="257573" y="55684"/>
                  </a:lnTo>
                  <a:lnTo>
                    <a:pt x="238518" y="61325"/>
                  </a:lnTo>
                  <a:lnTo>
                    <a:pt x="220054" y="68254"/>
                  </a:lnTo>
                  <a:lnTo>
                    <a:pt x="202233" y="76416"/>
                  </a:lnTo>
                  <a:lnTo>
                    <a:pt x="185104" y="85756"/>
                  </a:lnTo>
                  <a:lnTo>
                    <a:pt x="145691" y="46344"/>
                  </a:lnTo>
                  <a:lnTo>
                    <a:pt x="46344" y="145691"/>
                  </a:lnTo>
                  <a:lnTo>
                    <a:pt x="85756" y="185093"/>
                  </a:lnTo>
                  <a:lnTo>
                    <a:pt x="76416" y="202229"/>
                  </a:lnTo>
                  <a:lnTo>
                    <a:pt x="68254" y="220053"/>
                  </a:lnTo>
                  <a:lnTo>
                    <a:pt x="61325" y="238517"/>
                  </a:lnTo>
                  <a:lnTo>
                    <a:pt x="55684" y="257573"/>
                  </a:lnTo>
                  <a:lnTo>
                    <a:pt x="0" y="257573"/>
                  </a:lnTo>
                  <a:lnTo>
                    <a:pt x="0" y="398071"/>
                  </a:lnTo>
                  <a:lnTo>
                    <a:pt x="55684" y="398071"/>
                  </a:lnTo>
                  <a:lnTo>
                    <a:pt x="61325" y="417127"/>
                  </a:lnTo>
                  <a:lnTo>
                    <a:pt x="68254" y="435591"/>
                  </a:lnTo>
                  <a:lnTo>
                    <a:pt x="76416" y="453415"/>
                  </a:lnTo>
                  <a:lnTo>
                    <a:pt x="85756" y="470551"/>
                  </a:lnTo>
                  <a:lnTo>
                    <a:pt x="46344" y="509953"/>
                  </a:lnTo>
                  <a:lnTo>
                    <a:pt x="145691" y="609300"/>
                  </a:lnTo>
                  <a:lnTo>
                    <a:pt x="185104" y="569888"/>
                  </a:lnTo>
                  <a:lnTo>
                    <a:pt x="202233" y="579228"/>
                  </a:lnTo>
                  <a:lnTo>
                    <a:pt x="220054" y="587390"/>
                  </a:lnTo>
                  <a:lnTo>
                    <a:pt x="238518" y="594319"/>
                  </a:lnTo>
                  <a:lnTo>
                    <a:pt x="257573" y="599960"/>
                  </a:lnTo>
                  <a:lnTo>
                    <a:pt x="257573" y="655645"/>
                  </a:lnTo>
                  <a:lnTo>
                    <a:pt x="327822" y="655645"/>
                  </a:lnTo>
                </a:path>
                <a:path w="655954" h="655954">
                  <a:moveTo>
                    <a:pt x="327822" y="468320"/>
                  </a:moveTo>
                  <a:lnTo>
                    <a:pt x="283417" y="461157"/>
                  </a:lnTo>
                  <a:lnTo>
                    <a:pt x="244852" y="441211"/>
                  </a:lnTo>
                  <a:lnTo>
                    <a:pt x="214440" y="410796"/>
                  </a:lnTo>
                  <a:lnTo>
                    <a:pt x="194496" y="372228"/>
                  </a:lnTo>
                  <a:lnTo>
                    <a:pt x="187334" y="327822"/>
                  </a:lnTo>
                  <a:lnTo>
                    <a:pt x="194496" y="283416"/>
                  </a:lnTo>
                  <a:lnTo>
                    <a:pt x="214440" y="244848"/>
                  </a:lnTo>
                  <a:lnTo>
                    <a:pt x="244852" y="214433"/>
                  </a:lnTo>
                  <a:lnTo>
                    <a:pt x="283417" y="194487"/>
                  </a:lnTo>
                  <a:lnTo>
                    <a:pt x="327822" y="187324"/>
                  </a:lnTo>
                  <a:lnTo>
                    <a:pt x="372232" y="194487"/>
                  </a:lnTo>
                  <a:lnTo>
                    <a:pt x="410800" y="214433"/>
                  </a:lnTo>
                  <a:lnTo>
                    <a:pt x="441214" y="244848"/>
                  </a:lnTo>
                  <a:lnTo>
                    <a:pt x="461158" y="283416"/>
                  </a:lnTo>
                  <a:lnTo>
                    <a:pt x="468320" y="327822"/>
                  </a:lnTo>
                </a:path>
              </a:pathLst>
            </a:custGeom>
            <a:ln w="45593">
              <a:solidFill>
                <a:srgbClr val="FF7D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164349" y="6708239"/>
              <a:ext cx="551815" cy="320675"/>
            </a:xfrm>
            <a:custGeom>
              <a:avLst/>
              <a:gdLst/>
              <a:ahLst/>
              <a:cxnLst/>
              <a:rect l="l" t="t" r="r" b="b"/>
              <a:pathLst>
                <a:path w="551815" h="320675">
                  <a:moveTo>
                    <a:pt x="0" y="0"/>
                  </a:moveTo>
                  <a:lnTo>
                    <a:pt x="551218" y="0"/>
                  </a:lnTo>
                </a:path>
                <a:path w="551815" h="320675">
                  <a:moveTo>
                    <a:pt x="0" y="106708"/>
                  </a:moveTo>
                  <a:lnTo>
                    <a:pt x="455347" y="106708"/>
                  </a:lnTo>
                </a:path>
                <a:path w="551815" h="320675">
                  <a:moveTo>
                    <a:pt x="0" y="213407"/>
                  </a:moveTo>
                  <a:lnTo>
                    <a:pt x="335518" y="213407"/>
                  </a:lnTo>
                </a:path>
                <a:path w="551815" h="320675">
                  <a:moveTo>
                    <a:pt x="0" y="320115"/>
                  </a:moveTo>
                  <a:lnTo>
                    <a:pt x="215689" y="320115"/>
                  </a:lnTo>
                </a:path>
              </a:pathLst>
            </a:custGeom>
            <a:ln w="4559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1852912" y="8569368"/>
              <a:ext cx="706755" cy="419734"/>
            </a:xfrm>
            <a:custGeom>
              <a:avLst/>
              <a:gdLst/>
              <a:ahLst/>
              <a:cxnLst/>
              <a:rect l="l" t="t" r="r" b="b"/>
              <a:pathLst>
                <a:path w="706754" h="419734">
                  <a:moveTo>
                    <a:pt x="198768" y="419631"/>
                  </a:moveTo>
                  <a:lnTo>
                    <a:pt x="0" y="419631"/>
                  </a:lnTo>
                  <a:lnTo>
                    <a:pt x="0" y="287122"/>
                  </a:lnTo>
                  <a:lnTo>
                    <a:pt x="8676" y="244135"/>
                  </a:lnTo>
                  <a:lnTo>
                    <a:pt x="32340" y="209031"/>
                  </a:lnTo>
                  <a:lnTo>
                    <a:pt x="67440" y="185364"/>
                  </a:lnTo>
                  <a:lnTo>
                    <a:pt x="110425" y="176685"/>
                  </a:lnTo>
                  <a:lnTo>
                    <a:pt x="132509" y="176685"/>
                  </a:lnTo>
                  <a:lnTo>
                    <a:pt x="132509" y="110436"/>
                  </a:lnTo>
                  <a:lnTo>
                    <a:pt x="141187" y="67449"/>
                  </a:lnTo>
                  <a:lnTo>
                    <a:pt x="164853" y="32345"/>
                  </a:lnTo>
                  <a:lnTo>
                    <a:pt x="199953" y="8678"/>
                  </a:lnTo>
                  <a:lnTo>
                    <a:pt x="242935" y="0"/>
                  </a:lnTo>
                  <a:lnTo>
                    <a:pt x="485880" y="0"/>
                  </a:lnTo>
                  <a:lnTo>
                    <a:pt x="528865" y="8678"/>
                  </a:lnTo>
                  <a:lnTo>
                    <a:pt x="563965" y="32345"/>
                  </a:lnTo>
                  <a:lnTo>
                    <a:pt x="587629" y="67449"/>
                  </a:lnTo>
                  <a:lnTo>
                    <a:pt x="596306" y="110436"/>
                  </a:lnTo>
                  <a:lnTo>
                    <a:pt x="596306" y="220862"/>
                  </a:lnTo>
                  <a:lnTo>
                    <a:pt x="639293" y="229540"/>
                  </a:lnTo>
                  <a:lnTo>
                    <a:pt x="674397" y="253206"/>
                  </a:lnTo>
                  <a:lnTo>
                    <a:pt x="698065" y="288307"/>
                  </a:lnTo>
                  <a:lnTo>
                    <a:pt x="706743" y="331288"/>
                  </a:lnTo>
                  <a:lnTo>
                    <a:pt x="706743" y="419631"/>
                  </a:lnTo>
                  <a:lnTo>
                    <a:pt x="507963" y="419631"/>
                  </a:lnTo>
                </a:path>
              </a:pathLst>
            </a:custGeom>
            <a:ln w="41716">
              <a:solidFill>
                <a:srgbClr val="8FEB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1941249" y="8834400"/>
              <a:ext cx="530225" cy="419734"/>
            </a:xfrm>
            <a:custGeom>
              <a:avLst/>
              <a:gdLst/>
              <a:ahLst/>
              <a:cxnLst/>
              <a:rect l="l" t="t" r="r" b="b"/>
              <a:pathLst>
                <a:path w="530225" h="419734">
                  <a:moveTo>
                    <a:pt x="265028" y="0"/>
                  </a:moveTo>
                  <a:lnTo>
                    <a:pt x="265028" y="419631"/>
                  </a:lnTo>
                </a:path>
                <a:path w="530225" h="419734">
                  <a:moveTo>
                    <a:pt x="176685" y="44166"/>
                  </a:moveTo>
                  <a:lnTo>
                    <a:pt x="176685" y="265028"/>
                  </a:lnTo>
                  <a:lnTo>
                    <a:pt x="0" y="265028"/>
                  </a:lnTo>
                </a:path>
                <a:path w="530225" h="419734">
                  <a:moveTo>
                    <a:pt x="353371" y="44166"/>
                  </a:moveTo>
                  <a:lnTo>
                    <a:pt x="353371" y="331288"/>
                  </a:lnTo>
                  <a:lnTo>
                    <a:pt x="530057" y="331288"/>
                  </a:lnTo>
                </a:path>
              </a:pathLst>
            </a:custGeom>
            <a:ln w="4171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1852903" y="9099429"/>
              <a:ext cx="706755" cy="243204"/>
            </a:xfrm>
            <a:custGeom>
              <a:avLst/>
              <a:gdLst/>
              <a:ahLst/>
              <a:cxnLst/>
              <a:rect l="l" t="t" r="r" b="b"/>
              <a:pathLst>
                <a:path w="706754" h="243204">
                  <a:moveTo>
                    <a:pt x="44176" y="0"/>
                  </a:moveTo>
                  <a:lnTo>
                    <a:pt x="0" y="0"/>
                  </a:lnTo>
                </a:path>
                <a:path w="706754" h="243204">
                  <a:moveTo>
                    <a:pt x="353371" y="198768"/>
                  </a:moveTo>
                  <a:lnTo>
                    <a:pt x="353371" y="242945"/>
                  </a:lnTo>
                </a:path>
                <a:path w="706754" h="243204">
                  <a:moveTo>
                    <a:pt x="662576" y="66259"/>
                  </a:moveTo>
                  <a:lnTo>
                    <a:pt x="706743" y="66259"/>
                  </a:lnTo>
                </a:path>
              </a:pathLst>
            </a:custGeom>
            <a:ln w="41716">
              <a:solidFill>
                <a:srgbClr val="8FEB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1872119" y="2055266"/>
              <a:ext cx="505459" cy="41910"/>
            </a:xfrm>
            <a:custGeom>
              <a:avLst/>
              <a:gdLst/>
              <a:ahLst/>
              <a:cxnLst/>
              <a:rect l="l" t="t" r="r" b="b"/>
              <a:pathLst>
                <a:path w="505459" h="41910">
                  <a:moveTo>
                    <a:pt x="505282" y="0"/>
                  </a:moveTo>
                  <a:lnTo>
                    <a:pt x="0" y="0"/>
                  </a:lnTo>
                  <a:lnTo>
                    <a:pt x="0" y="41495"/>
                  </a:lnTo>
                  <a:lnTo>
                    <a:pt x="505282" y="41495"/>
                  </a:lnTo>
                  <a:lnTo>
                    <a:pt x="505282" y="0"/>
                  </a:lnTo>
                  <a:close/>
                </a:path>
              </a:pathLst>
            </a:custGeom>
            <a:solidFill>
              <a:srgbClr val="8FEB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5145" y="1812396"/>
              <a:ext cx="130591" cy="19649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39240" y="2143150"/>
              <a:ext cx="196495" cy="196495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1784228" y="1724519"/>
              <a:ext cx="844550" cy="2957195"/>
            </a:xfrm>
            <a:custGeom>
              <a:avLst/>
              <a:gdLst/>
              <a:ahLst/>
              <a:cxnLst/>
              <a:rect l="l" t="t" r="r" b="b"/>
              <a:pathLst>
                <a:path w="844550" h="2957195">
                  <a:moveTo>
                    <a:pt x="43942" y="330758"/>
                  </a:moveTo>
                  <a:lnTo>
                    <a:pt x="0" y="330758"/>
                  </a:lnTo>
                  <a:lnTo>
                    <a:pt x="0" y="372249"/>
                  </a:lnTo>
                  <a:lnTo>
                    <a:pt x="43942" y="372249"/>
                  </a:lnTo>
                  <a:lnTo>
                    <a:pt x="43942" y="330758"/>
                  </a:lnTo>
                  <a:close/>
                </a:path>
                <a:path w="844550" h="2957195">
                  <a:moveTo>
                    <a:pt x="196494" y="659079"/>
                  </a:moveTo>
                  <a:lnTo>
                    <a:pt x="155003" y="659079"/>
                  </a:lnTo>
                  <a:lnTo>
                    <a:pt x="155003" y="703021"/>
                  </a:lnTo>
                  <a:lnTo>
                    <a:pt x="196494" y="703021"/>
                  </a:lnTo>
                  <a:lnTo>
                    <a:pt x="196494" y="659079"/>
                  </a:lnTo>
                  <a:close/>
                </a:path>
                <a:path w="844550" h="2957195">
                  <a:moveTo>
                    <a:pt x="262420" y="0"/>
                  </a:moveTo>
                  <a:lnTo>
                    <a:pt x="220916" y="0"/>
                  </a:lnTo>
                  <a:lnTo>
                    <a:pt x="220916" y="43942"/>
                  </a:lnTo>
                  <a:lnTo>
                    <a:pt x="262420" y="43942"/>
                  </a:lnTo>
                  <a:lnTo>
                    <a:pt x="262420" y="0"/>
                  </a:lnTo>
                  <a:close/>
                </a:path>
                <a:path w="844550" h="2957195">
                  <a:moveTo>
                    <a:pt x="793280" y="2477122"/>
                  </a:moveTo>
                  <a:lnTo>
                    <a:pt x="751878" y="2477122"/>
                  </a:lnTo>
                  <a:lnTo>
                    <a:pt x="751878" y="2518549"/>
                  </a:lnTo>
                  <a:lnTo>
                    <a:pt x="751878" y="2914789"/>
                  </a:lnTo>
                  <a:lnTo>
                    <a:pt x="92214" y="2914789"/>
                  </a:lnTo>
                  <a:lnTo>
                    <a:pt x="92214" y="2518549"/>
                  </a:lnTo>
                  <a:lnTo>
                    <a:pt x="751878" y="2518549"/>
                  </a:lnTo>
                  <a:lnTo>
                    <a:pt x="751878" y="2477122"/>
                  </a:lnTo>
                  <a:lnTo>
                    <a:pt x="751878" y="2476639"/>
                  </a:lnTo>
                  <a:lnTo>
                    <a:pt x="50812" y="2476639"/>
                  </a:lnTo>
                  <a:lnTo>
                    <a:pt x="50812" y="2518549"/>
                  </a:lnTo>
                  <a:lnTo>
                    <a:pt x="50812" y="2914789"/>
                  </a:lnTo>
                  <a:lnTo>
                    <a:pt x="50812" y="2956699"/>
                  </a:lnTo>
                  <a:lnTo>
                    <a:pt x="793280" y="2956699"/>
                  </a:lnTo>
                  <a:lnTo>
                    <a:pt x="793280" y="2915272"/>
                  </a:lnTo>
                  <a:lnTo>
                    <a:pt x="793280" y="2914789"/>
                  </a:lnTo>
                  <a:lnTo>
                    <a:pt x="793280" y="2477122"/>
                  </a:lnTo>
                  <a:close/>
                </a:path>
                <a:path w="844550" h="2957195">
                  <a:moveTo>
                    <a:pt x="844080" y="351510"/>
                  </a:moveTo>
                  <a:lnTo>
                    <a:pt x="594385" y="129552"/>
                  </a:lnTo>
                  <a:lnTo>
                    <a:pt x="594385" y="242887"/>
                  </a:lnTo>
                  <a:lnTo>
                    <a:pt x="395427" y="242887"/>
                  </a:lnTo>
                  <a:lnTo>
                    <a:pt x="395427" y="284378"/>
                  </a:lnTo>
                  <a:lnTo>
                    <a:pt x="635889" y="284378"/>
                  </a:lnTo>
                  <a:lnTo>
                    <a:pt x="635889" y="221970"/>
                  </a:lnTo>
                  <a:lnTo>
                    <a:pt x="781634" y="351510"/>
                  </a:lnTo>
                  <a:lnTo>
                    <a:pt x="635889" y="481063"/>
                  </a:lnTo>
                  <a:lnTo>
                    <a:pt x="635889" y="418642"/>
                  </a:lnTo>
                  <a:lnTo>
                    <a:pt x="395427" y="418642"/>
                  </a:lnTo>
                  <a:lnTo>
                    <a:pt x="395427" y="460133"/>
                  </a:lnTo>
                  <a:lnTo>
                    <a:pt x="594385" y="460133"/>
                  </a:lnTo>
                  <a:lnTo>
                    <a:pt x="594385" y="573468"/>
                  </a:lnTo>
                  <a:lnTo>
                    <a:pt x="844080" y="35151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1922684" y="4288548"/>
              <a:ext cx="567690" cy="307340"/>
            </a:xfrm>
            <a:custGeom>
              <a:avLst/>
              <a:gdLst/>
              <a:ahLst/>
              <a:cxnLst/>
              <a:rect l="l" t="t" r="r" b="b"/>
              <a:pathLst>
                <a:path w="567690" h="307339">
                  <a:moveTo>
                    <a:pt x="304292" y="723"/>
                  </a:moveTo>
                  <a:lnTo>
                    <a:pt x="262890" y="723"/>
                  </a:lnTo>
                  <a:lnTo>
                    <a:pt x="262890" y="42151"/>
                  </a:lnTo>
                  <a:lnTo>
                    <a:pt x="262890" y="263131"/>
                  </a:lnTo>
                  <a:lnTo>
                    <a:pt x="41389" y="263131"/>
                  </a:lnTo>
                  <a:lnTo>
                    <a:pt x="41389" y="42151"/>
                  </a:lnTo>
                  <a:lnTo>
                    <a:pt x="262890" y="42151"/>
                  </a:lnTo>
                  <a:lnTo>
                    <a:pt x="262890" y="723"/>
                  </a:lnTo>
                  <a:lnTo>
                    <a:pt x="262890" y="241"/>
                  </a:lnTo>
                  <a:lnTo>
                    <a:pt x="0" y="241"/>
                  </a:lnTo>
                  <a:lnTo>
                    <a:pt x="0" y="42151"/>
                  </a:lnTo>
                  <a:lnTo>
                    <a:pt x="0" y="263131"/>
                  </a:lnTo>
                  <a:lnTo>
                    <a:pt x="0" y="305041"/>
                  </a:lnTo>
                  <a:lnTo>
                    <a:pt x="304292" y="305041"/>
                  </a:lnTo>
                  <a:lnTo>
                    <a:pt x="304292" y="263613"/>
                  </a:lnTo>
                  <a:lnTo>
                    <a:pt x="304292" y="263131"/>
                  </a:lnTo>
                  <a:lnTo>
                    <a:pt x="304292" y="723"/>
                  </a:lnTo>
                  <a:close/>
                </a:path>
                <a:path w="567690" h="307339">
                  <a:moveTo>
                    <a:pt x="391922" y="0"/>
                  </a:moveTo>
                  <a:lnTo>
                    <a:pt x="350532" y="0"/>
                  </a:lnTo>
                  <a:lnTo>
                    <a:pt x="350532" y="306730"/>
                  </a:lnTo>
                  <a:lnTo>
                    <a:pt x="391922" y="306730"/>
                  </a:lnTo>
                  <a:lnTo>
                    <a:pt x="391922" y="0"/>
                  </a:lnTo>
                  <a:close/>
                </a:path>
                <a:path w="567690" h="307339">
                  <a:moveTo>
                    <a:pt x="479552" y="0"/>
                  </a:moveTo>
                  <a:lnTo>
                    <a:pt x="438162" y="0"/>
                  </a:lnTo>
                  <a:lnTo>
                    <a:pt x="438162" y="306730"/>
                  </a:lnTo>
                  <a:lnTo>
                    <a:pt x="479552" y="306730"/>
                  </a:lnTo>
                  <a:lnTo>
                    <a:pt x="479552" y="0"/>
                  </a:lnTo>
                  <a:close/>
                </a:path>
                <a:path w="567690" h="307339">
                  <a:moveTo>
                    <a:pt x="567182" y="0"/>
                  </a:moveTo>
                  <a:lnTo>
                    <a:pt x="525792" y="0"/>
                  </a:lnTo>
                  <a:lnTo>
                    <a:pt x="525792" y="306730"/>
                  </a:lnTo>
                  <a:lnTo>
                    <a:pt x="567182" y="306730"/>
                  </a:lnTo>
                  <a:lnTo>
                    <a:pt x="567182" y="0"/>
                  </a:lnTo>
                  <a:close/>
                </a:path>
              </a:pathLst>
            </a:custGeom>
            <a:solidFill>
              <a:srgbClr val="30BA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1889293" y="3916113"/>
              <a:ext cx="634365" cy="325120"/>
            </a:xfrm>
            <a:custGeom>
              <a:avLst/>
              <a:gdLst/>
              <a:ahLst/>
              <a:cxnLst/>
              <a:rect l="l" t="t" r="r" b="b"/>
              <a:pathLst>
                <a:path w="634365" h="325120">
                  <a:moveTo>
                    <a:pt x="337680" y="0"/>
                  </a:moveTo>
                  <a:lnTo>
                    <a:pt x="296291" y="0"/>
                  </a:lnTo>
                  <a:lnTo>
                    <a:pt x="296291" y="119430"/>
                  </a:lnTo>
                  <a:lnTo>
                    <a:pt x="0" y="288747"/>
                  </a:lnTo>
                  <a:lnTo>
                    <a:pt x="20523" y="324675"/>
                  </a:lnTo>
                  <a:lnTo>
                    <a:pt x="316979" y="155282"/>
                  </a:lnTo>
                  <a:lnTo>
                    <a:pt x="613422" y="324675"/>
                  </a:lnTo>
                  <a:lnTo>
                    <a:pt x="633958" y="288747"/>
                  </a:lnTo>
                  <a:lnTo>
                    <a:pt x="337680" y="119443"/>
                  </a:lnTo>
                  <a:lnTo>
                    <a:pt x="33768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2925094" y="8411971"/>
            <a:ext cx="5131435" cy="1356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4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24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Lucida Sans Unicode"/>
                <a:cs typeface="Lucida Sans Unicode"/>
              </a:rPr>
              <a:t>Operations</a:t>
            </a:r>
            <a:r>
              <a:rPr dirty="0" sz="24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30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dirty="0" sz="24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40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Lucida Sans Unicode"/>
                <a:cs typeface="Lucida Sans Unicode"/>
              </a:rPr>
              <a:t>Edge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Deploy</a:t>
            </a:r>
            <a:r>
              <a:rPr dirty="0" sz="13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intelligent</a:t>
            </a:r>
            <a:r>
              <a:rPr dirty="0" sz="13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Lucida Sans Unicode"/>
                <a:cs typeface="Lucida Sans Unicode"/>
              </a:rPr>
              <a:t>devices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5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dirty="0" sz="13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3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network</a:t>
            </a:r>
            <a:r>
              <a:rPr dirty="0" sz="13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Edge.</a:t>
            </a:r>
            <a:endParaRPr sz="1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Benefits:</a:t>
            </a:r>
            <a:r>
              <a:rPr dirty="0" sz="1400" spc="42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Consistency,</a:t>
            </a:r>
            <a:r>
              <a:rPr dirty="0" sz="1400" spc="41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55">
                <a:solidFill>
                  <a:srgbClr val="30BA78"/>
                </a:solidFill>
                <a:latin typeface="Lucida Sans Unicode"/>
                <a:cs typeface="Lucida Sans Unicode"/>
              </a:rPr>
              <a:t>performance,</a:t>
            </a:r>
            <a:r>
              <a:rPr dirty="0" sz="1400" spc="41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reliability,</a:t>
            </a:r>
            <a:r>
              <a:rPr dirty="0" sz="1400" spc="41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0">
                <a:solidFill>
                  <a:srgbClr val="30BA78"/>
                </a:solidFill>
                <a:latin typeface="Lucida Sans Unicode"/>
                <a:cs typeface="Lucida Sans Unicode"/>
              </a:rPr>
              <a:t>security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1400" spc="245">
                <a:solidFill>
                  <a:srgbClr val="30BA78"/>
                </a:solidFill>
                <a:latin typeface="Lucida Sans Unicode"/>
                <a:cs typeface="Lucida Sans Unicode"/>
              </a:rPr>
              <a:t>–</a:t>
            </a:r>
            <a:r>
              <a:rPr dirty="0" sz="1400" spc="16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all</a:t>
            </a:r>
            <a:r>
              <a:rPr dirty="0" sz="1400" spc="14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vital</a:t>
            </a:r>
            <a:r>
              <a:rPr dirty="0" sz="1400" spc="14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>
                <a:solidFill>
                  <a:srgbClr val="30BA78"/>
                </a:solidFill>
                <a:latin typeface="Lucida Sans Unicode"/>
                <a:cs typeface="Lucida Sans Unicode"/>
              </a:rPr>
              <a:t>for</a:t>
            </a:r>
            <a:r>
              <a:rPr dirty="0" sz="1400" spc="14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60">
                <a:solidFill>
                  <a:srgbClr val="30BA78"/>
                </a:solidFill>
                <a:latin typeface="Lucida Sans Unicode"/>
                <a:cs typeface="Lucida Sans Unicode"/>
              </a:rPr>
              <a:t>manufacturing</a:t>
            </a:r>
            <a:r>
              <a:rPr dirty="0" sz="1400" spc="155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60">
                <a:solidFill>
                  <a:srgbClr val="30BA78"/>
                </a:solidFill>
                <a:latin typeface="Lucida Sans Unicode"/>
                <a:cs typeface="Lucida Sans Unicode"/>
              </a:rPr>
              <a:t>Edge</a:t>
            </a:r>
            <a:r>
              <a:rPr dirty="0" sz="1400" spc="16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55">
                <a:solidFill>
                  <a:srgbClr val="30BA78"/>
                </a:solidFill>
                <a:latin typeface="Lucida Sans Unicode"/>
                <a:cs typeface="Lucida Sans Unicode"/>
              </a:rPr>
              <a:t>use</a:t>
            </a:r>
            <a:r>
              <a:rPr dirty="0" sz="1400" spc="160">
                <a:solidFill>
                  <a:srgbClr val="30BA7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45">
                <a:solidFill>
                  <a:srgbClr val="30BA78"/>
                </a:solidFill>
                <a:latin typeface="Lucida Sans Unicode"/>
                <a:cs typeface="Lucida Sans Unicode"/>
              </a:rPr>
              <a:t>cases.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856382" y="1478787"/>
            <a:ext cx="3227070" cy="726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00" spc="335">
                <a:solidFill>
                  <a:srgbClr val="000000"/>
                </a:solidFill>
                <a:latin typeface="Lucida Sans Unicode"/>
                <a:cs typeface="Lucida Sans Unicode"/>
              </a:rPr>
              <a:t>Why</a:t>
            </a:r>
            <a:r>
              <a:rPr dirty="0" sz="4600" spc="-8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4600" spc="170">
                <a:solidFill>
                  <a:srgbClr val="000000"/>
                </a:solidFill>
                <a:latin typeface="Lucida Sans Unicode"/>
                <a:cs typeface="Lucida Sans Unicode"/>
              </a:rPr>
              <a:t>SUSE?</a:t>
            </a:r>
            <a:endParaRPr sz="4600">
              <a:latin typeface="Lucida Sans Unicode"/>
              <a:cs typeface="Lucida Sans Unicode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094255" y="4886452"/>
            <a:ext cx="1891030" cy="231902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 marR="5080">
              <a:lnSpc>
                <a:spcPct val="98500"/>
              </a:lnSpc>
              <a:spcBef>
                <a:spcPts val="140"/>
              </a:spcBef>
            </a:pPr>
            <a:r>
              <a:rPr dirty="0" u="sng" sz="2200" spc="-844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modernization</a:t>
            </a:r>
            <a:r>
              <a:rPr dirty="0" sz="2200" spc="-844">
                <a:solidFill>
                  <a:srgbClr val="ED7D31"/>
                </a:solidFill>
                <a:latin typeface="Lucida Sans Unicode"/>
                <a:cs typeface="Lucida Sans Unicode"/>
              </a:rPr>
              <a:t>
</a:t>
            </a:r>
            <a:r>
              <a:rPr dirty="0" u="sng" sz="2200" spc="-844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programme</a:t>
            </a:r>
            <a:r>
              <a:rPr dirty="0" sz="2200" spc="-844">
                <a:solidFill>
                  <a:srgbClr val="ED7D31"/>
                </a:solidFill>
                <a:latin typeface="Lucida Sans Unicode"/>
                <a:cs typeface="Lucida Sans Unicode"/>
              </a:rPr>
              <a:t>
</a:t>
            </a:r>
            <a:r>
              <a:rPr dirty="0" u="sng" sz="2200" spc="-844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saved</a:t>
            </a:r>
            <a:r>
              <a:rPr dirty="0" u="sng" sz="2200" spc="40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  </a:t>
            </a:r>
            <a:r>
              <a:rPr dirty="0" u="sng" sz="2200" spc="-8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over</a:t>
            </a:r>
            <a:r>
              <a:rPr dirty="0" sz="2200" spc="-80">
                <a:solidFill>
                  <a:srgbClr val="ED7D31"/>
                </a:solidFill>
                <a:latin typeface="Lucida Sans Unicode"/>
                <a:cs typeface="Lucida Sans Unicode"/>
              </a:rPr>
              <a:t>
</a:t>
            </a:r>
            <a:r>
              <a:rPr dirty="0" u="sng" sz="2200" spc="-8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40%</a:t>
            </a:r>
            <a:r>
              <a:rPr dirty="0" u="sng" sz="2200" spc="-19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2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in IT</a:t>
            </a:r>
            <a:endParaRPr sz="2200">
              <a:latin typeface="Lucida Sans Unicode"/>
              <a:cs typeface="Lucida Sans Unicode"/>
            </a:endParaRPr>
          </a:p>
          <a:p>
            <a:pPr marL="12700" marR="35560" indent="6985">
              <a:lnSpc>
                <a:spcPts val="2620"/>
              </a:lnSpc>
              <a:spcBef>
                <a:spcPts val="55"/>
              </a:spcBef>
            </a:pPr>
            <a:r>
              <a:rPr dirty="0" u="sng" sz="2200" spc="-31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m</a:t>
            </a:r>
            <a:r>
              <a:rPr dirty="0" u="sng" sz="2200" spc="-39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a</a:t>
            </a:r>
            <a:r>
              <a:rPr dirty="0" u="sng" sz="2200" spc="-55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n</a:t>
            </a:r>
            <a:r>
              <a:rPr dirty="0" u="sng" sz="2200" spc="-29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a</a:t>
            </a:r>
            <a:r>
              <a:rPr dirty="0" u="sng" sz="2200" spc="-459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g</a:t>
            </a:r>
            <a:r>
              <a:rPr dirty="0" u="sng" sz="2200" spc="-42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e</a:t>
            </a:r>
            <a:r>
              <a:rPr dirty="0" u="sng" sz="2200" spc="-40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m</a:t>
            </a:r>
            <a:r>
              <a:rPr dirty="0" u="sng" sz="2200" spc="-434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e</a:t>
            </a:r>
            <a:r>
              <a:rPr dirty="0" u="sng" sz="2200" spc="-55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n</a:t>
            </a:r>
            <a:r>
              <a:rPr dirty="0" u="sng" sz="2200" spc="-484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t</a:t>
            </a:r>
            <a:r>
              <a:rPr dirty="0" sz="2200" spc="-610">
                <a:solidFill>
                  <a:srgbClr val="ED7D31"/>
                </a:solidFill>
                <a:latin typeface="Lucida Sans Unicode"/>
                <a:cs typeface="Lucida Sans Unicode"/>
              </a:rPr>
              <a:t>
</a:t>
            </a:r>
            <a:r>
              <a:rPr dirty="0" u="sng" sz="2200" spc="-42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co</a:t>
            </a:r>
            <a:r>
              <a:rPr dirty="0" u="sng" sz="2200" spc="-54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s</a:t>
            </a:r>
            <a:r>
              <a:rPr dirty="0" u="sng" sz="2200" spc="-57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t</a:t>
            </a:r>
            <a:r>
              <a:rPr dirty="0" u="sng" sz="2200" spc="-54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s</a:t>
            </a:r>
            <a:r>
              <a:rPr dirty="0" u="sng" sz="2200" spc="-74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  <a:p>
            <a:pPr marL="20320">
              <a:lnSpc>
                <a:spcPct val="100000"/>
              </a:lnSpc>
              <a:spcBef>
                <a:spcPts val="765"/>
              </a:spcBef>
            </a:pPr>
            <a:r>
              <a:rPr dirty="0" u="sng" sz="1300" spc="-2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SUSE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095533" y="4315967"/>
            <a:ext cx="2837815" cy="650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7615" sz="6150" spc="345">
                <a:solidFill>
                  <a:srgbClr val="FF7D40"/>
                </a:solidFill>
                <a:latin typeface="Trebuchet MS"/>
                <a:cs typeface="Trebuchet MS"/>
              </a:rPr>
              <a:t>40</a:t>
            </a:r>
            <a:r>
              <a:rPr dirty="0" baseline="-8101" sz="3600" spc="345">
                <a:solidFill>
                  <a:srgbClr val="FF7D40"/>
                </a:solidFill>
                <a:latin typeface="Lucida Sans Unicode"/>
                <a:cs typeface="Lucida Sans Unicode"/>
              </a:rPr>
              <a:t>%</a:t>
            </a:r>
            <a:r>
              <a:rPr dirty="0" baseline="-8101" sz="3600" spc="517">
                <a:solidFill>
                  <a:srgbClr val="FF7D40"/>
                </a:solidFill>
                <a:latin typeface="Lucida Sans Unicode"/>
                <a:cs typeface="Lucida Sans Unicode"/>
              </a:rPr>
              <a:t> </a:t>
            </a:r>
            <a:r>
              <a:rPr dirty="0" u="sng" sz="2200" spc="-7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Office</a:t>
            </a:r>
            <a:r>
              <a:rPr dirty="0" u="sng" sz="2200" spc="-24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4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Depot’s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758423" y="1636268"/>
            <a:ext cx="52501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5">
                <a:solidFill>
                  <a:srgbClr val="FFFFFF"/>
                </a:solidFill>
                <a:latin typeface="Lucida Sans Unicode"/>
                <a:cs typeface="Lucida Sans Unicode"/>
              </a:rPr>
              <a:t>Stay</a:t>
            </a:r>
            <a:r>
              <a:rPr dirty="0" sz="24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75">
                <a:solidFill>
                  <a:srgbClr val="FFFFFF"/>
                </a:solidFill>
                <a:latin typeface="Lucida Sans Unicode"/>
                <a:cs typeface="Lucida Sans Unicode"/>
              </a:rPr>
              <a:t>ahead</a:t>
            </a:r>
            <a:r>
              <a:rPr dirty="0" sz="24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4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4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Lucida Sans Unicode"/>
                <a:cs typeface="Lucida Sans Unicode"/>
              </a:rPr>
              <a:t>curve</a:t>
            </a:r>
            <a:r>
              <a:rPr dirty="0" sz="24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24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Lucida Sans Unicode"/>
                <a:cs typeface="Lucida Sans Unicode"/>
              </a:rPr>
              <a:t>SUSE: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13447"/>
            <a:ext cx="10587299" cy="589510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966268" y="2848863"/>
            <a:ext cx="29222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Provides</a:t>
            </a:r>
            <a:r>
              <a:rPr dirty="0" sz="1300" spc="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3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Lucida Sans Unicode"/>
                <a:cs typeface="Lucida Sans Unicode"/>
              </a:rPr>
              <a:t>backbone</a:t>
            </a:r>
            <a:r>
              <a:rPr dirty="0" sz="1300" spc="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1300" spc="6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390">
                <a:solidFill>
                  <a:srgbClr val="FFFFFF"/>
                </a:solidFill>
                <a:latin typeface="Lucida Sans Unicode"/>
                <a:cs typeface="Lucida Sans Unicode"/>
              </a:rPr>
              <a:t>allows
retailers</a:t>
            </a:r>
            <a:r>
              <a:rPr dirty="0" sz="1300" spc="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innovate</a:t>
            </a:r>
            <a:r>
              <a:rPr dirty="0" sz="13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dirty="0" sz="1300" spc="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65">
                <a:solidFill>
                  <a:srgbClr val="FFFFFF"/>
                </a:solidFill>
                <a:latin typeface="Lucida Sans Unicode"/>
                <a:cs typeface="Lucida Sans Unicode"/>
              </a:rPr>
              <a:t>pace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967840" y="2721356"/>
            <a:ext cx="61658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70">
                <a:solidFill>
                  <a:srgbClr val="30BA78"/>
                </a:solidFill>
                <a:latin typeface="Trebuchet MS"/>
                <a:cs typeface="Trebuchet MS"/>
              </a:rPr>
              <a:t>01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1771128" y="2727664"/>
            <a:ext cx="1026160" cy="41910"/>
          </a:xfrm>
          <a:custGeom>
            <a:avLst/>
            <a:gdLst/>
            <a:ahLst/>
            <a:cxnLst/>
            <a:rect l="l" t="t" r="r" b="b"/>
            <a:pathLst>
              <a:path w="1026159" h="41910">
                <a:moveTo>
                  <a:pt x="1026146" y="0"/>
                </a:moveTo>
                <a:lnTo>
                  <a:pt x="0" y="0"/>
                </a:lnTo>
                <a:lnTo>
                  <a:pt x="0" y="41882"/>
                </a:lnTo>
                <a:lnTo>
                  <a:pt x="1026146" y="41882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2966268" y="4467351"/>
            <a:ext cx="375157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Continuously</a:t>
            </a:r>
            <a:r>
              <a:rPr dirty="0" sz="1300" spc="2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evolves</a:t>
            </a:r>
            <a:r>
              <a:rPr dirty="0" sz="1300" spc="2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products</a:t>
            </a:r>
            <a:r>
              <a:rPr dirty="0" sz="1300" spc="2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300" spc="2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204">
                <a:solidFill>
                  <a:srgbClr val="FFFFFF"/>
                </a:solidFill>
                <a:latin typeface="Lucida Sans Unicode"/>
                <a:cs typeface="Lucida Sans Unicode"/>
              </a:rPr>
              <a:t>services
to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align</a:t>
            </a:r>
            <a:r>
              <a:rPr dirty="0" sz="1300" spc="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3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latest</a:t>
            </a:r>
            <a:r>
              <a:rPr dirty="0" sz="1300" spc="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technology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967840" y="4348988"/>
            <a:ext cx="75501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320">
                <a:solidFill>
                  <a:srgbClr val="30BA78"/>
                </a:solidFill>
                <a:latin typeface="Trebuchet MS"/>
                <a:cs typeface="Trebuchet MS"/>
              </a:rPr>
              <a:t>02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1771128" y="4353552"/>
            <a:ext cx="1026160" cy="41910"/>
          </a:xfrm>
          <a:custGeom>
            <a:avLst/>
            <a:gdLst/>
            <a:ahLst/>
            <a:cxnLst/>
            <a:rect l="l" t="t" r="r" b="b"/>
            <a:pathLst>
              <a:path w="1026159" h="41910">
                <a:moveTo>
                  <a:pt x="1026146" y="0"/>
                </a:moveTo>
                <a:lnTo>
                  <a:pt x="0" y="0"/>
                </a:lnTo>
                <a:lnTo>
                  <a:pt x="0" y="41882"/>
                </a:lnTo>
                <a:lnTo>
                  <a:pt x="1026146" y="41882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2966268" y="6091935"/>
            <a:ext cx="243395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Prevents</a:t>
            </a:r>
            <a:r>
              <a:rPr dirty="0" sz="1300" spc="3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vendor</a:t>
            </a:r>
            <a:r>
              <a:rPr dirty="0" sz="1300" spc="3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lock-</a:t>
            </a:r>
            <a:r>
              <a:rPr dirty="0" sz="1300" spc="-25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300" spc="4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570">
                <a:solidFill>
                  <a:srgbClr val="FFFFFF"/>
                </a:solidFill>
                <a:latin typeface="Lucida Sans Unicode"/>
                <a:cs typeface="Lucida Sans Unicode"/>
              </a:rPr>
              <a:t>with
integration-</a:t>
            </a:r>
            <a:r>
              <a:rPr dirty="0" sz="1300" spc="-525">
                <a:solidFill>
                  <a:srgbClr val="FFFFFF"/>
                </a:solidFill>
                <a:latin typeface="Lucida Sans Unicode"/>
                <a:cs typeface="Lucida Sans Unicode"/>
              </a:rPr>
              <a:t>ready</a:t>
            </a:r>
            <a:r>
              <a:rPr dirty="0" sz="1300" spc="3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solutions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967840" y="5973571"/>
            <a:ext cx="76517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345">
                <a:solidFill>
                  <a:srgbClr val="30BA78"/>
                </a:solidFill>
                <a:latin typeface="Trebuchet MS"/>
                <a:cs typeface="Trebuchet MS"/>
              </a:rPr>
              <a:t>03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1771128" y="5979429"/>
            <a:ext cx="1026160" cy="41910"/>
          </a:xfrm>
          <a:custGeom>
            <a:avLst/>
            <a:gdLst/>
            <a:ahLst/>
            <a:cxnLst/>
            <a:rect l="l" t="t" r="r" b="b"/>
            <a:pathLst>
              <a:path w="1026159" h="41910">
                <a:moveTo>
                  <a:pt x="1026146" y="0"/>
                </a:moveTo>
                <a:lnTo>
                  <a:pt x="0" y="0"/>
                </a:lnTo>
                <a:lnTo>
                  <a:pt x="0" y="41882"/>
                </a:lnTo>
                <a:lnTo>
                  <a:pt x="1026146" y="41882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2966268" y="7731760"/>
            <a:ext cx="31159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Enables</a:t>
            </a:r>
            <a:r>
              <a:rPr dirty="0" sz="13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ease</a:t>
            </a:r>
            <a:r>
              <a:rPr dirty="0" sz="130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1300" spc="55">
                <a:solidFill>
                  <a:srgbClr val="FFFFFF"/>
                </a:solidFill>
                <a:latin typeface="Lucida Sans Unicode"/>
                <a:cs typeface="Lucida Sans Unicode"/>
              </a:rPr>
              <a:t>speed</a:t>
            </a:r>
            <a:r>
              <a:rPr dirty="0" sz="130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300">
                <a:solidFill>
                  <a:srgbClr val="FFFFFF"/>
                </a:solidFill>
                <a:latin typeface="Lucida Sans Unicode"/>
                <a:cs typeface="Lucida Sans Unicode"/>
              </a:rPr>
              <a:t>adoption
with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 interoperable</a:t>
            </a:r>
            <a:r>
              <a:rPr dirty="0" sz="1300" spc="3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open</a:t>
            </a:r>
            <a:r>
              <a:rPr dirty="0" sz="1300" spc="3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architecture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967840" y="7601204"/>
            <a:ext cx="79756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470">
                <a:solidFill>
                  <a:srgbClr val="30BA78"/>
                </a:solidFill>
                <a:latin typeface="Trebuchet MS"/>
                <a:cs typeface="Trebuchet MS"/>
              </a:rPr>
              <a:t>04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1771128" y="7605317"/>
            <a:ext cx="1026160" cy="41910"/>
          </a:xfrm>
          <a:custGeom>
            <a:avLst/>
            <a:gdLst/>
            <a:ahLst/>
            <a:cxnLst/>
            <a:rect l="l" t="t" r="r" b="b"/>
            <a:pathLst>
              <a:path w="1026159" h="41909">
                <a:moveTo>
                  <a:pt x="1026146" y="0"/>
                </a:moveTo>
                <a:lnTo>
                  <a:pt x="0" y="0"/>
                </a:lnTo>
                <a:lnTo>
                  <a:pt x="0" y="41884"/>
                </a:lnTo>
                <a:lnTo>
                  <a:pt x="1026146" y="41884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2966268" y="9399016"/>
            <a:ext cx="299466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Offers</a:t>
            </a:r>
            <a:r>
              <a:rPr dirty="0" sz="1300" spc="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trusted</a:t>
            </a:r>
            <a:r>
              <a:rPr dirty="0" sz="1300" spc="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FFFFFF"/>
                </a:solidFill>
                <a:latin typeface="Lucida Sans Unicode"/>
                <a:cs typeface="Lucida Sans Unicode"/>
              </a:rPr>
              <a:t>security</a:t>
            </a:r>
            <a:r>
              <a:rPr dirty="0" sz="1300" spc="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300" spc="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ucida Sans Unicode"/>
                <a:cs typeface="Lucida Sans Unicode"/>
              </a:rPr>
              <a:t>stability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1967840" y="9225788"/>
            <a:ext cx="79311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470">
                <a:solidFill>
                  <a:srgbClr val="30BA78"/>
                </a:solidFill>
                <a:latin typeface="Trebuchet MS"/>
                <a:cs typeface="Trebuchet MS"/>
              </a:rPr>
              <a:t>05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11771128" y="9231194"/>
            <a:ext cx="1026160" cy="41910"/>
          </a:xfrm>
          <a:custGeom>
            <a:avLst/>
            <a:gdLst/>
            <a:ahLst/>
            <a:cxnLst/>
            <a:rect l="l" t="t" r="r" b="b"/>
            <a:pathLst>
              <a:path w="1026159" h="41909">
                <a:moveTo>
                  <a:pt x="1026146" y="0"/>
                </a:moveTo>
                <a:lnTo>
                  <a:pt x="0" y="0"/>
                </a:lnTo>
                <a:lnTo>
                  <a:pt x="0" y="41884"/>
                </a:lnTo>
                <a:lnTo>
                  <a:pt x="1026146" y="41884"/>
                </a:lnTo>
                <a:lnTo>
                  <a:pt x="1026146" y="0"/>
                </a:lnTo>
                <a:close/>
              </a:path>
            </a:pathLst>
          </a:custGeom>
          <a:solidFill>
            <a:srgbClr val="30BA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856382" y="2702560"/>
            <a:ext cx="3587115" cy="211963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17700"/>
              </a:lnSpc>
              <a:spcBef>
                <a:spcPts val="60"/>
              </a:spcBef>
            </a:pP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SUSE</a:t>
            </a:r>
            <a:r>
              <a:rPr dirty="0" sz="1300" spc="19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provides</a:t>
            </a:r>
            <a:r>
              <a:rPr dirty="0" sz="1300" spc="19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155">
                <a:solidFill>
                  <a:srgbClr val="0C322C"/>
                </a:solidFill>
                <a:latin typeface="Lucida Sans Unicode"/>
                <a:cs typeface="Lucida Sans Unicode"/>
              </a:rPr>
              <a:t>a</a:t>
            </a:r>
            <a:r>
              <a:rPr dirty="0" sz="1300" spc="19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foundational</a:t>
            </a:r>
            <a:r>
              <a:rPr dirty="0" sz="1300" spc="21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layer</a:t>
            </a:r>
            <a:r>
              <a:rPr dirty="0" sz="1300" spc="21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285">
                <a:solidFill>
                  <a:srgbClr val="0C322C"/>
                </a:solidFill>
                <a:latin typeface="Lucida Sans Unicode"/>
                <a:cs typeface="Lucida Sans Unicode"/>
              </a:rPr>
              <a:t>of
security</a:t>
            </a:r>
            <a:r>
              <a:rPr dirty="0" sz="1300" spc="80">
                <a:solidFill>
                  <a:srgbClr val="0C322C"/>
                </a:solidFill>
                <a:latin typeface="Lucida Sans Unicode"/>
                <a:cs typeface="Lucida Sans Unicode"/>
              </a:rPr>
              <a:t> and</a:t>
            </a:r>
            <a:r>
              <a:rPr dirty="0" sz="1300" spc="21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resilience</a:t>
            </a:r>
            <a:r>
              <a:rPr dirty="0" sz="1300" spc="204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across</a:t>
            </a:r>
            <a:r>
              <a:rPr dirty="0" sz="1300" spc="21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critical
systems</a:t>
            </a:r>
            <a:r>
              <a:rPr dirty="0" sz="1300" spc="400">
                <a:solidFill>
                  <a:srgbClr val="0C322C"/>
                </a:solidFill>
                <a:latin typeface="Lucida Sans Unicode"/>
                <a:cs typeface="Lucida Sans Unicode"/>
              </a:rPr>
              <a:t>  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4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55">
                <a:solidFill>
                  <a:srgbClr val="0C322C"/>
                </a:solidFill>
                <a:latin typeface="Lucida Sans Unicode"/>
                <a:cs typeface="Lucida Sans Unicode"/>
              </a:rPr>
              <a:t>overcome</a:t>
            </a:r>
            <a:r>
              <a:rPr dirty="0" sz="1300" spc="3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the</a:t>
            </a:r>
            <a:r>
              <a:rPr dirty="0" sz="1300" spc="4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45">
                <a:solidFill>
                  <a:srgbClr val="0C322C"/>
                </a:solidFill>
                <a:latin typeface="Lucida Sans Unicode"/>
                <a:cs typeface="Lucida Sans Unicode"/>
              </a:rPr>
              <a:t>increased</a:t>
            </a:r>
            <a:r>
              <a:rPr dirty="0" sz="1300" spc="4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risk</a:t>
            </a:r>
            <a:r>
              <a:rPr dirty="0" sz="1300" spc="4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25">
                <a:solidFill>
                  <a:srgbClr val="0C322C"/>
                </a:solidFill>
                <a:latin typeface="Lucida Sans Unicode"/>
                <a:cs typeface="Lucida Sans Unicode"/>
              </a:rPr>
              <a:t>of
exposure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that</a:t>
            </a:r>
            <a:r>
              <a:rPr dirty="0" sz="1300" spc="17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70">
                <a:solidFill>
                  <a:srgbClr val="0C322C"/>
                </a:solidFill>
                <a:latin typeface="Lucida Sans Unicode"/>
                <a:cs typeface="Lucida Sans Unicode"/>
              </a:rPr>
              <a:t>accompanies</a:t>
            </a:r>
            <a:r>
              <a:rPr dirty="0" sz="1300" spc="16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digital
transformation.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For</a:t>
            </a:r>
            <a:r>
              <a:rPr dirty="0" sz="1300" spc="8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retailers,</a:t>
            </a:r>
            <a:r>
              <a:rPr dirty="0" sz="1300" spc="9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that</a:t>
            </a:r>
            <a:r>
              <a:rPr dirty="0" sz="1300" spc="8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50">
                <a:solidFill>
                  <a:srgbClr val="0C322C"/>
                </a:solidFill>
                <a:latin typeface="Lucida Sans Unicode"/>
                <a:cs typeface="Lucida Sans Unicode"/>
              </a:rPr>
              <a:t>means
embedded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security</a:t>
            </a:r>
            <a:r>
              <a:rPr dirty="0" sz="1300" spc="31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across</a:t>
            </a:r>
            <a:r>
              <a:rPr dirty="0" sz="1300" spc="29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applications
end</a:t>
            </a:r>
            <a:r>
              <a:rPr dirty="0" sz="1300" spc="605">
                <a:solidFill>
                  <a:srgbClr val="0C322C"/>
                </a:solidFill>
                <a:latin typeface="Lucida Sans Unicode"/>
                <a:cs typeface="Lucida Sans Unicode"/>
              </a:rPr>
              <a:t>     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10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end.</a:t>
            </a:r>
            <a:r>
              <a:rPr dirty="0" sz="1300" spc="11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SUSE</a:t>
            </a:r>
            <a:r>
              <a:rPr dirty="0" sz="1300" spc="9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also</a:t>
            </a:r>
            <a:r>
              <a:rPr dirty="0" sz="1300" spc="10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provides</a:t>
            </a:r>
            <a:r>
              <a:rPr dirty="0" sz="1300" spc="9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45">
                <a:solidFill>
                  <a:srgbClr val="0C322C"/>
                </a:solidFill>
                <a:latin typeface="Lucida Sans Unicode"/>
                <a:cs typeface="Lucida Sans Unicode"/>
              </a:rPr>
              <a:t>a
framework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for</a:t>
            </a:r>
            <a:r>
              <a:rPr dirty="0" sz="1300" spc="55">
                <a:solidFill>
                  <a:srgbClr val="0C322C"/>
                </a:solidFill>
                <a:latin typeface="Lucida Sans Unicode"/>
                <a:cs typeface="Lucida Sans Unicode"/>
              </a:rPr>
              <a:t> compliance</a:t>
            </a:r>
            <a:r>
              <a:rPr dirty="0" sz="1300" spc="5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with</a:t>
            </a:r>
            <a:r>
              <a:rPr dirty="0" sz="1300" spc="6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internal
policies</a:t>
            </a:r>
            <a:r>
              <a:rPr dirty="0" sz="1300" spc="400">
                <a:solidFill>
                  <a:srgbClr val="0C322C"/>
                </a:solidFill>
                <a:latin typeface="Lucida Sans Unicode"/>
                <a:cs typeface="Lucida Sans Unicode"/>
              </a:rPr>
              <a:t>  </a:t>
            </a:r>
            <a:r>
              <a:rPr dirty="0" sz="1300" spc="80">
                <a:solidFill>
                  <a:srgbClr val="0C322C"/>
                </a:solidFill>
                <a:latin typeface="Lucida Sans Unicode"/>
                <a:cs typeface="Lucida Sans Unicode"/>
              </a:rPr>
              <a:t>and</a:t>
            </a:r>
            <a:r>
              <a:rPr dirty="0" sz="1300" spc="65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C322C"/>
                </a:solidFill>
                <a:latin typeface="Lucida Sans Unicode"/>
                <a:cs typeface="Lucida Sans Unicode"/>
              </a:rPr>
              <a:t>external</a:t>
            </a:r>
            <a:r>
              <a:rPr dirty="0" sz="1300" spc="70">
                <a:solidFill>
                  <a:srgbClr val="0C322C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C322C"/>
                </a:solidFill>
                <a:latin typeface="Lucida Sans Unicode"/>
                <a:cs typeface="Lucida Sans Unicode"/>
              </a:rPr>
              <a:t>regulations.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856382" y="1478787"/>
            <a:ext cx="5871210" cy="726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00" spc="130">
                <a:solidFill>
                  <a:srgbClr val="000000"/>
                </a:solidFill>
                <a:latin typeface="Lucida Sans Unicode"/>
                <a:cs typeface="Lucida Sans Unicode"/>
              </a:rPr>
              <a:t>Security</a:t>
            </a:r>
            <a:r>
              <a:rPr dirty="0" sz="4600" spc="18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4600" spc="240">
                <a:solidFill>
                  <a:srgbClr val="000000"/>
                </a:solidFill>
                <a:latin typeface="Lucida Sans Unicode"/>
                <a:cs typeface="Lucida Sans Unicode"/>
              </a:rPr>
              <a:t>embedded</a:t>
            </a:r>
            <a:endParaRPr sz="4600">
              <a:latin typeface="Lucida Sans Unicode"/>
              <a:cs typeface="Lucida Sans Unicode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133236" y="2947923"/>
            <a:ext cx="3609340" cy="1986914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>
              <a:lnSpc>
                <a:spcPct val="97500"/>
              </a:lnSpc>
              <a:spcBef>
                <a:spcPts val="165"/>
              </a:spcBef>
            </a:pPr>
            <a:r>
              <a:rPr dirty="0" u="sng" sz="2200" spc="-5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defending</a:t>
            </a:r>
            <a:r>
              <a:rPr dirty="0" u="sng" sz="2200" spc="-22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5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80%</a:t>
            </a:r>
            <a:r>
              <a:rPr dirty="0" u="sng" sz="2200" spc="-22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8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of</a:t>
            </a:r>
            <a:r>
              <a:rPr dirty="0" u="sng" sz="2200" spc="-20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55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targeted</a:t>
            </a:r>
            <a:r>
              <a:rPr dirty="0" sz="2200" spc="-555">
                <a:solidFill>
                  <a:srgbClr val="ED7D31"/>
                </a:solidFill>
                <a:latin typeface="Lucida Sans Unicode"/>
                <a:cs typeface="Lucida Sans Unicode"/>
              </a:rPr>
              <a:t>
</a:t>
            </a:r>
            <a:r>
              <a:rPr dirty="0" u="sng" sz="2200" spc="-55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attacks</a:t>
            </a:r>
            <a:r>
              <a:rPr dirty="0" u="sng" sz="2200" spc="6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and</a:t>
            </a:r>
            <a:r>
              <a:rPr dirty="0" u="sng" sz="2200" spc="-254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1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experiencing</a:t>
            </a:r>
            <a:r>
              <a:rPr dirty="0" sz="2200" spc="-10">
                <a:solidFill>
                  <a:srgbClr val="ED7D31"/>
                </a:solidFill>
                <a:latin typeface="Lucida Sans Unicode"/>
                <a:cs typeface="Lucida Sans Unicode"/>
              </a:rPr>
              <a:t>
</a:t>
            </a:r>
            <a:r>
              <a:rPr dirty="0" u="sng" sz="2200" spc="-1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32 </a:t>
            </a:r>
            <a:r>
              <a:rPr dirty="0" u="sng" sz="2200" spc="-7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security</a:t>
            </a:r>
            <a:r>
              <a:rPr dirty="0" u="sng" sz="2200" spc="-21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breaches</a:t>
            </a:r>
            <a:r>
              <a:rPr dirty="0" u="sng" sz="2200" spc="-204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26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a</a:t>
            </a:r>
            <a:r>
              <a:rPr dirty="0" u="sng" sz="2200" spc="-21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37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y</a:t>
            </a:r>
            <a:r>
              <a:rPr dirty="0" u="sng" sz="2200" spc="-36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e</a:t>
            </a:r>
            <a:r>
              <a:rPr dirty="0" u="sng" sz="2200" spc="-204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a</a:t>
            </a:r>
            <a:r>
              <a:rPr dirty="0" u="sng" sz="2200" spc="-59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r</a:t>
            </a:r>
            <a:r>
              <a:rPr dirty="0" u="sng" sz="2200" spc="-73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,</a:t>
            </a:r>
            <a:r>
              <a:rPr dirty="0" sz="2200" spc="-1305">
                <a:solidFill>
                  <a:srgbClr val="ED7D31"/>
                </a:solidFill>
                <a:latin typeface="Lucida Sans Unicode"/>
                <a:cs typeface="Lucida Sans Unicode"/>
              </a:rPr>
              <a:t>
</a:t>
            </a:r>
            <a:r>
              <a:rPr dirty="0" u="sng" sz="2200" spc="-55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s</a:t>
            </a:r>
            <a:r>
              <a:rPr dirty="0" u="sng" sz="2200" spc="-54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l</a:t>
            </a:r>
            <a:r>
              <a:rPr dirty="0" u="sng" sz="2200" spc="-63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i</a:t>
            </a:r>
            <a:r>
              <a:rPr dirty="0" u="sng" sz="2200" spc="-35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g</a:t>
            </a:r>
            <a:r>
              <a:rPr dirty="0" u="sng" sz="2200" spc="-44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h</a:t>
            </a:r>
            <a:r>
              <a:rPr dirty="0" u="sng" sz="2200" spc="-52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t</a:t>
            </a:r>
            <a:r>
              <a:rPr dirty="0" u="sng" sz="2200" spc="-63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l</a:t>
            </a:r>
            <a:r>
              <a:rPr dirty="0" u="sng" sz="2200" spc="-33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y</a:t>
            </a:r>
            <a:r>
              <a:rPr dirty="0" u="sng" sz="2200" spc="-2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1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more</a:t>
            </a:r>
            <a:r>
              <a:rPr dirty="0" u="sng" sz="2200" spc="-25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1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than</a:t>
            </a:r>
            <a:r>
              <a:rPr dirty="0" u="sng" sz="2200" spc="-24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1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the</a:t>
            </a:r>
            <a:r>
              <a:rPr dirty="0" sz="2200" spc="-10">
                <a:solidFill>
                  <a:srgbClr val="ED7D31"/>
                </a:solidFill>
                <a:latin typeface="Lucida Sans Unicode"/>
                <a:cs typeface="Lucida Sans Unicode"/>
              </a:rPr>
              <a:t>
</a:t>
            </a:r>
            <a:r>
              <a:rPr dirty="0" u="sng" sz="2200" spc="-1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global average.</a:t>
            </a:r>
            <a:endParaRPr sz="2200">
              <a:latin typeface="Lucida Sans Unicode"/>
              <a:cs typeface="Lucida Sans Unicode"/>
            </a:endParaRPr>
          </a:p>
          <a:p>
            <a:pPr marL="20320">
              <a:lnSpc>
                <a:spcPct val="100000"/>
              </a:lnSpc>
              <a:spcBef>
                <a:spcPts val="944"/>
              </a:spcBef>
            </a:pPr>
            <a:r>
              <a:rPr dirty="0" u="sng" sz="1300" spc="-1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Accenture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134513" y="2374392"/>
            <a:ext cx="3667125" cy="650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8292" sz="6150" spc="337">
                <a:solidFill>
                  <a:srgbClr val="FF7D40"/>
                </a:solidFill>
                <a:latin typeface="Trebuchet MS"/>
                <a:cs typeface="Trebuchet MS"/>
              </a:rPr>
              <a:t>80</a:t>
            </a:r>
            <a:r>
              <a:rPr dirty="0" baseline="-8101" sz="3600" spc="337">
                <a:solidFill>
                  <a:srgbClr val="FF7D40"/>
                </a:solidFill>
                <a:latin typeface="Lucida Sans Unicode"/>
                <a:cs typeface="Lucida Sans Unicode"/>
              </a:rPr>
              <a:t>%</a:t>
            </a:r>
            <a:r>
              <a:rPr dirty="0" baseline="-8101" sz="3600" spc="585">
                <a:solidFill>
                  <a:srgbClr val="FF7D40"/>
                </a:solidFill>
                <a:latin typeface="Lucida Sans Unicode"/>
                <a:cs typeface="Lucida Sans Unicode"/>
              </a:rPr>
              <a:t> </a:t>
            </a:r>
            <a:r>
              <a:rPr dirty="0" u="sng" sz="2200" spc="-8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Retail</a:t>
            </a:r>
            <a:r>
              <a:rPr dirty="0" u="sng" sz="2200" spc="-22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7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executives</a:t>
            </a:r>
            <a:r>
              <a:rPr dirty="0" u="sng" sz="2200" spc="-229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200" spc="-2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Lucida Sans Unicode"/>
                <a:cs typeface="Lucida Sans Unicode"/>
              </a:rPr>
              <a:t>are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20104098" cy="11308554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100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100" y="11308556"/>
                </a:lnTo>
                <a:lnTo>
                  <a:pt x="20104100" y="0"/>
                </a:lnTo>
                <a:close/>
              </a:path>
            </a:pathLst>
          </a:custGeom>
          <a:solidFill>
            <a:srgbClr val="071B18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632" y="905255"/>
            <a:ext cx="1673352" cy="3048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69082" y="6471246"/>
            <a:ext cx="4701540" cy="2107565"/>
          </a:xfrm>
          <a:prstGeom prst="rect">
            <a:avLst/>
          </a:prstGeom>
          <a:solidFill>
            <a:srgbClr val="EFEFEF"/>
          </a:solidFill>
        </p:spPr>
        <p:txBody>
          <a:bodyPr wrap="square" lIns="0" tIns="283210" rIns="0" bIns="0" rtlCol="0" vert="horz">
            <a:spAutoFit/>
          </a:bodyPr>
          <a:lstStyle/>
          <a:p>
            <a:pPr marL="297815">
              <a:lnSpc>
                <a:spcPct val="100000"/>
              </a:lnSpc>
              <a:spcBef>
                <a:spcPts val="2230"/>
              </a:spcBef>
            </a:pPr>
            <a:r>
              <a:rPr dirty="0" u="sng" sz="240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Office</a:t>
            </a:r>
            <a:r>
              <a:rPr dirty="0" u="sng" sz="2400" spc="-114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2400" spc="-1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Depot</a:t>
            </a:r>
            <a:endParaRPr sz="2400">
              <a:latin typeface="Lucida Sans Unicode"/>
              <a:cs typeface="Lucida Sans Unicode"/>
            </a:endParaRPr>
          </a:p>
          <a:p>
            <a:pPr marL="297815" marR="2291080">
              <a:lnSpc>
                <a:spcPct val="135400"/>
              </a:lnSpc>
              <a:spcBef>
                <a:spcPts val="665"/>
              </a:spcBef>
            </a:pPr>
            <a:r>
              <a:rPr dirty="0" u="sng" sz="130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Reducing</a:t>
            </a:r>
            <a:r>
              <a:rPr dirty="0" u="sng" sz="1300" spc="-15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1300" spc="-12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IT</a:t>
            </a:r>
            <a:r>
              <a:rPr dirty="0" u="sng" sz="1300" spc="-15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1300" spc="-25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management</a:t>
            </a:r>
            <a:r>
              <a:rPr dirty="0" sz="1300" spc="-250">
                <a:latin typeface="Lucida Sans Unicode"/>
                <a:cs typeface="Lucida Sans Unicode"/>
              </a:rPr>
              <a:t>
</a:t>
            </a:r>
            <a:r>
              <a:rPr dirty="0" u="sng" sz="1300" spc="-25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costs</a:t>
            </a:r>
            <a:r>
              <a:rPr dirty="0" u="sng" sz="1300" spc="20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130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by</a:t>
            </a:r>
            <a:r>
              <a:rPr dirty="0" u="sng" sz="1300" spc="-2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1300" spc="-25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40%</a:t>
            </a:r>
            <a:endParaRPr sz="1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Lucida Sans Unicode"/>
              <a:cs typeface="Lucida Sans Unicode"/>
            </a:endParaRPr>
          </a:p>
          <a:p>
            <a:pPr marL="297815">
              <a:lnSpc>
                <a:spcPct val="100000"/>
              </a:lnSpc>
            </a:pPr>
            <a:r>
              <a:rPr dirty="0" u="sng" sz="1700" spc="-50">
                <a:solidFill>
                  <a:srgbClr val="2453FF"/>
                </a:solidFill>
                <a:uFill>
                  <a:solidFill>
                    <a:srgbClr val="2453FF"/>
                  </a:solidFill>
                </a:uFill>
                <a:latin typeface="Lucida Sans Unicode"/>
                <a:cs typeface="Lucida Sans Unicode"/>
              </a:rPr>
              <a:t>Find</a:t>
            </a:r>
            <a:r>
              <a:rPr dirty="0" u="sng" sz="1700" spc="-155">
                <a:solidFill>
                  <a:srgbClr val="2453FF"/>
                </a:solidFill>
                <a:uFill>
                  <a:solidFill>
                    <a:srgbClr val="2453FF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1700" spc="-10">
                <a:solidFill>
                  <a:srgbClr val="2453FF"/>
                </a:solidFill>
                <a:uFill>
                  <a:solidFill>
                    <a:srgbClr val="2453FF"/>
                  </a:solidFill>
                </a:uFill>
                <a:latin typeface="Lucida Sans Unicode"/>
                <a:cs typeface="Lucida Sans Unicode"/>
              </a:rPr>
              <a:t>out</a:t>
            </a:r>
            <a:r>
              <a:rPr dirty="0" u="sng" sz="1700" spc="-130">
                <a:solidFill>
                  <a:srgbClr val="2453FF"/>
                </a:solidFill>
                <a:uFill>
                  <a:solidFill>
                    <a:srgbClr val="2453FF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1700" spc="-20">
                <a:solidFill>
                  <a:srgbClr val="2453FF"/>
                </a:solidFill>
                <a:uFill>
                  <a:solidFill>
                    <a:srgbClr val="2453FF"/>
                  </a:solidFill>
                </a:uFill>
                <a:latin typeface="Lucida Sans Unicode"/>
                <a:cs typeface="Lucida Sans Unicode"/>
              </a:rPr>
              <a:t>more</a:t>
            </a:r>
            <a:endParaRPr sz="1700">
              <a:latin typeface="Lucida Sans Unicode"/>
              <a:cs typeface="Lucida Sans Unicod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777655" y="3924236"/>
            <a:ext cx="4701540" cy="2143760"/>
          </a:xfrm>
          <a:prstGeom prst="rect">
            <a:avLst/>
          </a:prstGeom>
          <a:solidFill>
            <a:srgbClr val="EFEFEF"/>
          </a:solidFill>
        </p:spPr>
        <p:txBody>
          <a:bodyPr wrap="square" lIns="0" tIns="309245" rIns="0" bIns="0" rtlCol="0" vert="horz">
            <a:spAutoFit/>
          </a:bodyPr>
          <a:lstStyle/>
          <a:p>
            <a:pPr marL="297815">
              <a:lnSpc>
                <a:spcPct val="100000"/>
              </a:lnSpc>
              <a:spcBef>
                <a:spcPts val="2435"/>
              </a:spcBef>
            </a:pPr>
            <a:r>
              <a:rPr dirty="0" u="sng" sz="2400" spc="-1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Carrefour</a:t>
            </a:r>
            <a:endParaRPr sz="2400">
              <a:latin typeface="Lucida Sans Unicode"/>
              <a:cs typeface="Lucida Sans Unicode"/>
            </a:endParaRPr>
          </a:p>
          <a:p>
            <a:pPr marL="297815" marR="1708150">
              <a:lnSpc>
                <a:spcPct val="135400"/>
              </a:lnSpc>
              <a:spcBef>
                <a:spcPts val="670"/>
              </a:spcBef>
            </a:pPr>
            <a:r>
              <a:rPr dirty="0" u="sng" sz="130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Powering</a:t>
            </a:r>
            <a:r>
              <a:rPr dirty="0" u="sng" sz="1300" spc="-4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1300" spc="-1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super-</a:t>
            </a:r>
            <a:r>
              <a:rPr dirty="0" u="sng" sz="130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fast</a:t>
            </a:r>
            <a:r>
              <a:rPr dirty="0" u="sng" sz="1300" spc="-35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1300" spc="-215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transactions</a:t>
            </a:r>
            <a:r>
              <a:rPr dirty="0" sz="1300" spc="-215">
                <a:latin typeface="Lucida Sans Unicode"/>
                <a:cs typeface="Lucida Sans Unicode"/>
              </a:rPr>
              <a:t>
</a:t>
            </a:r>
            <a:r>
              <a:rPr dirty="0" u="sng" sz="1300" spc="-215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and</a:t>
            </a:r>
            <a:r>
              <a:rPr dirty="0" u="sng" sz="1300" spc="20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1300" spc="-25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up-</a:t>
            </a:r>
            <a:r>
              <a:rPr dirty="0" u="sng" sz="1300" spc="-45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to-</a:t>
            </a:r>
            <a:r>
              <a:rPr dirty="0" u="sng" sz="1300" spc="-25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the-</a:t>
            </a:r>
            <a:r>
              <a:rPr dirty="0" u="sng" sz="130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minute</a:t>
            </a:r>
            <a:r>
              <a:rPr dirty="0" u="sng" sz="1300" spc="85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1300" spc="-1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insights</a:t>
            </a:r>
            <a:endParaRPr sz="1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Lucida Sans Unicode"/>
              <a:cs typeface="Lucida Sans Unicode"/>
            </a:endParaRPr>
          </a:p>
          <a:p>
            <a:pPr marL="297815">
              <a:lnSpc>
                <a:spcPct val="100000"/>
              </a:lnSpc>
            </a:pPr>
            <a:r>
              <a:rPr dirty="0" u="sng" sz="1700" spc="-50">
                <a:solidFill>
                  <a:srgbClr val="2453FF"/>
                </a:solidFill>
                <a:uFill>
                  <a:solidFill>
                    <a:srgbClr val="2453FF"/>
                  </a:solidFill>
                </a:uFill>
                <a:latin typeface="Lucida Sans Unicode"/>
                <a:cs typeface="Lucida Sans Unicode"/>
              </a:rPr>
              <a:t>Find</a:t>
            </a:r>
            <a:r>
              <a:rPr dirty="0" u="sng" sz="1700" spc="-155">
                <a:solidFill>
                  <a:srgbClr val="2453FF"/>
                </a:solidFill>
                <a:uFill>
                  <a:solidFill>
                    <a:srgbClr val="2453FF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1700" spc="-10">
                <a:solidFill>
                  <a:srgbClr val="2453FF"/>
                </a:solidFill>
                <a:uFill>
                  <a:solidFill>
                    <a:srgbClr val="2453FF"/>
                  </a:solidFill>
                </a:uFill>
                <a:latin typeface="Lucida Sans Unicode"/>
                <a:cs typeface="Lucida Sans Unicode"/>
              </a:rPr>
              <a:t>out</a:t>
            </a:r>
            <a:r>
              <a:rPr dirty="0" u="sng" sz="1700" spc="-130">
                <a:solidFill>
                  <a:srgbClr val="2453FF"/>
                </a:solidFill>
                <a:uFill>
                  <a:solidFill>
                    <a:srgbClr val="2453FF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1700" spc="-20">
                <a:solidFill>
                  <a:srgbClr val="2453FF"/>
                </a:solidFill>
                <a:uFill>
                  <a:solidFill>
                    <a:srgbClr val="2453FF"/>
                  </a:solidFill>
                </a:uFill>
                <a:latin typeface="Lucida Sans Unicode"/>
                <a:cs typeface="Lucida Sans Unicode"/>
              </a:rPr>
              <a:t>more</a:t>
            </a:r>
            <a:endParaRPr sz="17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69082" y="3924236"/>
            <a:ext cx="4701540" cy="2143760"/>
          </a:xfrm>
          <a:prstGeom prst="rect">
            <a:avLst/>
          </a:prstGeom>
          <a:solidFill>
            <a:srgbClr val="EFEFEF"/>
          </a:solidFill>
        </p:spPr>
        <p:txBody>
          <a:bodyPr wrap="square" lIns="0" tIns="309245" rIns="0" bIns="0" rtlCol="0" vert="horz">
            <a:spAutoFit/>
          </a:bodyPr>
          <a:lstStyle/>
          <a:p>
            <a:pPr marL="297815">
              <a:lnSpc>
                <a:spcPct val="100000"/>
              </a:lnSpc>
              <a:spcBef>
                <a:spcPts val="2435"/>
              </a:spcBef>
            </a:pPr>
            <a:r>
              <a:rPr dirty="0" u="sng" sz="2400" spc="7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C&amp;A</a:t>
            </a:r>
            <a:endParaRPr sz="2400">
              <a:latin typeface="Lucida Sans Unicode"/>
              <a:cs typeface="Lucida Sans Unicode"/>
            </a:endParaRPr>
          </a:p>
          <a:p>
            <a:pPr marL="297815" marR="1847850">
              <a:lnSpc>
                <a:spcPct val="135400"/>
              </a:lnSpc>
              <a:spcBef>
                <a:spcPts val="670"/>
              </a:spcBef>
            </a:pPr>
            <a:r>
              <a:rPr dirty="0" u="sng" sz="130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Accelerating</a:t>
            </a:r>
            <a:r>
              <a:rPr dirty="0" u="sng" sz="1300" spc="3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130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business</a:t>
            </a:r>
            <a:r>
              <a:rPr dirty="0" u="sng" sz="1300" spc="6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1300" spc="-28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analytics</a:t>
            </a:r>
            <a:r>
              <a:rPr dirty="0" sz="1300" spc="-280">
                <a:latin typeface="Lucida Sans Unicode"/>
                <a:cs typeface="Lucida Sans Unicode"/>
              </a:rPr>
              <a:t>
</a:t>
            </a:r>
            <a:r>
              <a:rPr dirty="0" u="sng" sz="1300" spc="-28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and</a:t>
            </a:r>
            <a:r>
              <a:rPr dirty="0" u="sng" sz="1300" spc="20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130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staff</a:t>
            </a:r>
            <a:r>
              <a:rPr dirty="0" u="sng" sz="1300" spc="-105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1300" spc="-1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productivity</a:t>
            </a:r>
            <a:endParaRPr sz="1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Lucida Sans Unicode"/>
              <a:cs typeface="Lucida Sans Unicode"/>
            </a:endParaRPr>
          </a:p>
          <a:p>
            <a:pPr marL="297815">
              <a:lnSpc>
                <a:spcPct val="100000"/>
              </a:lnSpc>
            </a:pPr>
            <a:r>
              <a:rPr dirty="0" u="sng" sz="1700" spc="-50">
                <a:solidFill>
                  <a:srgbClr val="2453FF"/>
                </a:solidFill>
                <a:uFill>
                  <a:solidFill>
                    <a:srgbClr val="2453FF"/>
                  </a:solidFill>
                </a:uFill>
                <a:latin typeface="Lucida Sans Unicode"/>
                <a:cs typeface="Lucida Sans Unicode"/>
              </a:rPr>
              <a:t>Find</a:t>
            </a:r>
            <a:r>
              <a:rPr dirty="0" u="sng" sz="1700" spc="-155">
                <a:solidFill>
                  <a:srgbClr val="2453FF"/>
                </a:solidFill>
                <a:uFill>
                  <a:solidFill>
                    <a:srgbClr val="2453FF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1700" spc="-10">
                <a:solidFill>
                  <a:srgbClr val="2453FF"/>
                </a:solidFill>
                <a:uFill>
                  <a:solidFill>
                    <a:srgbClr val="2453FF"/>
                  </a:solidFill>
                </a:uFill>
                <a:latin typeface="Lucida Sans Unicode"/>
                <a:cs typeface="Lucida Sans Unicode"/>
              </a:rPr>
              <a:t>out</a:t>
            </a:r>
            <a:r>
              <a:rPr dirty="0" u="sng" sz="1700" spc="-130">
                <a:solidFill>
                  <a:srgbClr val="2453FF"/>
                </a:solidFill>
                <a:uFill>
                  <a:solidFill>
                    <a:srgbClr val="2453FF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sng" sz="1700" spc="-20">
                <a:solidFill>
                  <a:srgbClr val="2453FF"/>
                </a:solidFill>
                <a:uFill>
                  <a:solidFill>
                    <a:srgbClr val="2453FF"/>
                  </a:solidFill>
                </a:uFill>
                <a:latin typeface="Lucida Sans Unicode"/>
                <a:cs typeface="Lucida Sans Unicode"/>
              </a:rPr>
              <a:t>more</a:t>
            </a:r>
            <a:endParaRPr sz="17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609982" y="3839971"/>
            <a:ext cx="6285230" cy="217170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352425">
              <a:lnSpc>
                <a:spcPct val="97200"/>
              </a:lnSpc>
              <a:spcBef>
                <a:spcPts val="180"/>
              </a:spcBef>
            </a:pPr>
            <a:r>
              <a:rPr dirty="0" sz="2400" spc="-40" b="1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2400" spc="-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25" b="1">
                <a:solidFill>
                  <a:srgbClr val="FFFFFF"/>
                </a:solidFill>
                <a:latin typeface="Tahoma"/>
                <a:cs typeface="Tahoma"/>
              </a:rPr>
              <a:t>SUSE,</a:t>
            </a:r>
            <a:r>
              <a:rPr dirty="0" sz="2400" spc="-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dirty="0" sz="2400" spc="-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dirty="0" sz="2400" spc="-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8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-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step</a:t>
            </a:r>
            <a:r>
              <a:rPr dirty="0" sz="240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closer</a:t>
            </a:r>
            <a:r>
              <a:rPr dirty="0" sz="240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640" b="1">
                <a:solidFill>
                  <a:srgbClr val="FFFFFF"/>
                </a:solidFill>
                <a:latin typeface="Tahoma"/>
                <a:cs typeface="Tahoma"/>
              </a:rPr>
              <a:t>to
realizing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 your</a:t>
            </a:r>
            <a:r>
              <a:rPr dirty="0" sz="2400" spc="-1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Tahoma"/>
                <a:cs typeface="Tahoma"/>
              </a:rPr>
              <a:t>store</a:t>
            </a:r>
            <a:r>
              <a:rPr dirty="0" sz="2400" spc="-1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400" spc="-1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400" spc="-1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45" b="1">
                <a:solidFill>
                  <a:srgbClr val="FFFFFF"/>
                </a:solidFill>
                <a:latin typeface="Tahoma"/>
                <a:cs typeface="Tahoma"/>
              </a:rPr>
              <a:t>future.</a:t>
            </a:r>
            <a:r>
              <a:rPr dirty="0" sz="2400" spc="-1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65" b="1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dirty="0" sz="2400" spc="-1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65" b="1">
                <a:solidFill>
                  <a:srgbClr val="FFFFFF"/>
                </a:solidFill>
                <a:latin typeface="Tahoma"/>
                <a:cs typeface="Tahoma"/>
              </a:rPr>
              <a:t>an
open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source</a:t>
            </a:r>
            <a:r>
              <a:rPr dirty="0" sz="240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Edge</a:t>
            </a:r>
            <a:r>
              <a:rPr dirty="0" sz="24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solutions</a:t>
            </a:r>
            <a:r>
              <a:rPr dirty="0" sz="2400" spc="-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Tahoma"/>
                <a:cs typeface="Tahoma"/>
              </a:rPr>
              <a:t>provider,
we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support</a:t>
            </a:r>
            <a:r>
              <a:rPr dirty="0" sz="2400" spc="-1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Tahoma"/>
                <a:cs typeface="Tahoma"/>
              </a:rPr>
              <a:t>retail</a:t>
            </a:r>
            <a:r>
              <a:rPr dirty="0" sz="2400" spc="-1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50" b="1">
                <a:solidFill>
                  <a:srgbClr val="FFFFFF"/>
                </a:solidFill>
                <a:latin typeface="Tahoma"/>
                <a:cs typeface="Tahoma"/>
              </a:rPr>
              <a:t>customer</a:t>
            </a:r>
            <a:r>
              <a:rPr dirty="0" sz="2400" spc="-1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Tahoma"/>
                <a:cs typeface="Tahoma"/>
              </a:rPr>
              <a:t>experience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ts val="2810"/>
              </a:lnSpc>
              <a:spcBef>
                <a:spcPts val="80"/>
              </a:spcBef>
            </a:pP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transformation</a:t>
            </a:r>
            <a:r>
              <a:rPr dirty="0" sz="24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80" b="1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dirty="0" sz="2400" spc="-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enabling</a:t>
            </a:r>
            <a:r>
              <a:rPr dirty="0" sz="240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agile,</a:t>
            </a:r>
            <a:r>
              <a:rPr dirty="0" sz="240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675" b="1">
                <a:solidFill>
                  <a:srgbClr val="FFFFFF"/>
                </a:solidFill>
                <a:latin typeface="Tahoma"/>
                <a:cs typeface="Tahoma"/>
              </a:rPr>
              <a:t>secure
and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 optimized</a:t>
            </a:r>
            <a:r>
              <a:rPr dirty="0" sz="240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Tahoma"/>
                <a:cs typeface="Tahoma"/>
              </a:rPr>
              <a:t>infrastructure.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609982" y="6497828"/>
            <a:ext cx="5474335" cy="74485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>
              <a:lnSpc>
                <a:spcPts val="2780"/>
              </a:lnSpc>
              <a:spcBef>
                <a:spcPts val="275"/>
              </a:spcBef>
            </a:pPr>
            <a:r>
              <a:rPr dirty="0" u="sng" sz="2400" spc="8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Find</a:t>
            </a:r>
            <a:r>
              <a:rPr dirty="0" u="sng" sz="2400" spc="-13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400" spc="12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out</a:t>
            </a:r>
            <a:r>
              <a:rPr dirty="0" u="sng" sz="2400" spc="-13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400" spc="21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how</a:t>
            </a:r>
            <a:r>
              <a:rPr dirty="0" u="sng" sz="2400" spc="-14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400" spc="12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SUSE</a:t>
            </a:r>
            <a:r>
              <a:rPr dirty="0" u="sng" sz="2400" spc="-15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400" spc="28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can</a:t>
            </a:r>
            <a:r>
              <a:rPr dirty="0" u="sng" sz="2400" spc="-13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400" spc="114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help</a:t>
            </a:r>
            <a:r>
              <a:rPr dirty="0" u="sng" sz="2400" spc="76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400" spc="-62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your</a:t>
            </a:r>
            <a:r>
              <a:rPr dirty="0" sz="2400" spc="-625">
                <a:solidFill>
                  <a:srgbClr val="ED7D31"/>
                </a:solidFill>
                <a:latin typeface="Trebuchet MS"/>
                <a:cs typeface="Trebuchet MS"/>
              </a:rPr>
              <a:t>
</a:t>
            </a:r>
            <a:r>
              <a:rPr dirty="0" u="sng" sz="2400" spc="-62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organization</a:t>
            </a:r>
            <a:r>
              <a:rPr dirty="0" u="sng" sz="2400" spc="-10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400" spc="229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on</a:t>
            </a:r>
            <a:r>
              <a:rPr dirty="0" u="sng" sz="2400" spc="-10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400" spc="14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our</a:t>
            </a:r>
            <a:r>
              <a:rPr dirty="0" u="sng" sz="2400" spc="-10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40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retail</a:t>
            </a:r>
            <a:r>
              <a:rPr dirty="0" u="sng" sz="2400" spc="-114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400" spc="20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web</a:t>
            </a:r>
            <a:r>
              <a:rPr dirty="0" u="sng" sz="2400" spc="-10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400" spc="265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page</a:t>
            </a:r>
            <a:r>
              <a:rPr dirty="0" u="sng" sz="2400" spc="-370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61617" y="1521459"/>
            <a:ext cx="9427845" cy="1351280"/>
          </a:xfrm>
          <a:prstGeom prst="rect"/>
        </p:spPr>
        <p:txBody>
          <a:bodyPr wrap="square" lIns="0" tIns="97155" rIns="0" bIns="0" rtlCol="0" vert="horz">
            <a:spAutoFit/>
          </a:bodyPr>
          <a:lstStyle/>
          <a:p>
            <a:pPr marL="12700" marR="5080">
              <a:lnSpc>
                <a:spcPts val="4920"/>
              </a:lnSpc>
              <a:spcBef>
                <a:spcPts val="765"/>
              </a:spcBef>
            </a:pPr>
            <a:r>
              <a:rPr dirty="0" sz="4600" spc="55">
                <a:latin typeface="Lucida Sans Unicode"/>
                <a:cs typeface="Lucida Sans Unicode"/>
              </a:rPr>
              <a:t>How</a:t>
            </a:r>
            <a:r>
              <a:rPr dirty="0" sz="4600" spc="-240">
                <a:latin typeface="Lucida Sans Unicode"/>
                <a:cs typeface="Lucida Sans Unicode"/>
              </a:rPr>
              <a:t> </a:t>
            </a:r>
            <a:r>
              <a:rPr dirty="0" sz="4600" spc="50">
                <a:latin typeface="Lucida Sans Unicode"/>
                <a:cs typeface="Lucida Sans Unicode"/>
              </a:rPr>
              <a:t>we’re</a:t>
            </a:r>
            <a:r>
              <a:rPr dirty="0" sz="4600" spc="-245">
                <a:latin typeface="Lucida Sans Unicode"/>
                <a:cs typeface="Lucida Sans Unicode"/>
              </a:rPr>
              <a:t> </a:t>
            </a:r>
            <a:r>
              <a:rPr dirty="0" sz="4600" spc="225">
                <a:latin typeface="Lucida Sans Unicode"/>
                <a:cs typeface="Lucida Sans Unicode"/>
              </a:rPr>
              <a:t>already</a:t>
            </a:r>
            <a:r>
              <a:rPr dirty="0" sz="4600" spc="-245">
                <a:latin typeface="Lucida Sans Unicode"/>
                <a:cs typeface="Lucida Sans Unicode"/>
              </a:rPr>
              <a:t> </a:t>
            </a:r>
            <a:r>
              <a:rPr dirty="0" sz="4600" spc="-690">
                <a:latin typeface="Lucida Sans Unicode"/>
                <a:cs typeface="Lucida Sans Unicode"/>
              </a:rPr>
              <a:t>transforming
the </a:t>
            </a:r>
            <a:r>
              <a:rPr dirty="0" sz="4600" spc="70">
                <a:latin typeface="Lucida Sans Unicode"/>
                <a:cs typeface="Lucida Sans Unicode"/>
              </a:rPr>
              <a:t>retail</a:t>
            </a:r>
            <a:r>
              <a:rPr dirty="0" sz="4600" spc="-250">
                <a:latin typeface="Lucida Sans Unicode"/>
                <a:cs typeface="Lucida Sans Unicode"/>
              </a:rPr>
              <a:t> </a:t>
            </a:r>
            <a:r>
              <a:rPr dirty="0" sz="4600" spc="40">
                <a:latin typeface="Lucida Sans Unicode"/>
                <a:cs typeface="Lucida Sans Unicode"/>
              </a:rPr>
              <a:t>industry</a:t>
            </a:r>
            <a:endParaRPr sz="4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D7D3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2023-05-24T07:14:05Z</dcterms:created>
  <dcterms:modified xsi:type="dcterms:W3CDTF">2023-05-24T07:14:05Z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2022-10-04T00:00:00Z</vt:filetime>
  </property>
  <property fmtid="{D5CDD505-2E9C-101B-9397-08002B2CF9AE}" pid="3" name="LastSaved">
    <vt:filetime>2023-05-24T00:00:00Z</vt:filetime>
  </property>
</Properties>
</file>